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416" r:id="rId2"/>
    <p:sldId id="417" r:id="rId3"/>
    <p:sldId id="420" r:id="rId4"/>
    <p:sldId id="263" r:id="rId5"/>
    <p:sldId id="421" r:id="rId6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A50D06FB-CBA0-415A-BCC4-C998F6D9B215}">
          <p14:sldIdLst>
            <p14:sldId id="416"/>
            <p14:sldId id="417"/>
            <p14:sldId id="420"/>
            <p14:sldId id="263"/>
            <p14:sldId id="4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44546A"/>
    <a:srgbClr val="3E80A4"/>
    <a:srgbClr val="CCE2EA"/>
    <a:srgbClr val="FFCCCC"/>
    <a:srgbClr val="87A896"/>
    <a:srgbClr val="92C1D1"/>
    <a:srgbClr val="FF9900"/>
    <a:srgbClr val="8C6956"/>
    <a:srgbClr val="915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8" autoAdjust="0"/>
    <p:restoredTop sz="84363" autoAdjust="0"/>
  </p:normalViewPr>
  <p:slideViewPr>
    <p:cSldViewPr snapToGrid="0">
      <p:cViewPr varScale="1">
        <p:scale>
          <a:sx n="61" d="100"/>
          <a:sy n="61" d="100"/>
        </p:scale>
        <p:origin x="12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C9C31-5CF3-499A-A1AB-4DF53ADB275B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6262B-F788-430C-B3A1-B913F1AD8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631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36262B-F788-430C-B3A1-B913F1AD890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377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36262B-F788-430C-B3A1-B913F1AD890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411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36262B-F788-430C-B3A1-B913F1AD890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935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36262B-F788-430C-B3A1-B913F1AD890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869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36262B-F788-430C-B3A1-B913F1AD890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182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EB2C78-C7F2-40E1-9AE5-52E8A3B0DB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2C12D66-7352-412A-8918-7B9E684674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4A5AA3-BEA3-4041-A749-364C50A8E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2FD8-9D45-41DC-84C6-69DD82B5AF3E}" type="datetime1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A761F9-410F-4590-BF2C-999B37938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437CD-D95C-4277-A50B-7E48745F2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33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B8984C-77AC-4280-9074-9229C001A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C4BCC7D-F199-4654-81A7-9ADEA2322F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C76243-B0E4-41F7-A43F-9B9C3F39D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DB670-0FFE-4573-97EA-C14195156BA0}" type="datetime1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0BBE14-3E17-4E7C-A2BA-E251C5850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2D970F-F2D4-4C2D-A5F3-41C5A6C2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6688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59B91A9-F70E-419B-AC60-36BEA279D3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2015C15-F4D2-4E06-8E1F-F00814DDD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37574D-4538-4B2C-9418-99BE90650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CDE2-E94C-42C2-BE44-DA815432CE21}" type="datetime1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F9D210-8BF2-4BEA-9F0C-1D9B91779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E9EFFA-C358-4903-8602-DD9DAD137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40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2A45BF-EDF4-48D5-B2C9-14538FC72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FBCAC8-9824-46C0-825F-97B9320DD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F7A9F4-6AEC-4C85-B312-1E2336125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2795-E1F3-41C3-8B15-7F373643B48E}" type="datetime1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E3BE5F-6F70-453E-B802-C101A7DB0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60477C8-7A50-42BD-B697-D8EAD4A74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34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77971B-F8D7-4C5E-9F45-7C23153FD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6F1C2B-48A5-46E2-B1AE-F331C9887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FA92E3-9556-4035-826C-E1296190A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BE9F-040C-4FC0-AB69-6D6633267EDE}" type="datetime1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2AFDA3-7E0B-47AF-B2D5-AEC36FBFD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9535E8-8C8B-4B24-804A-03A6DB483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780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7501D9-821C-429F-846B-518D1B856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DFCB46-7050-4D2B-A436-BC9D703EB9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4C33836-DEF3-45D9-B743-B221EA41B4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9BF9B3-1B2D-4CC2-9C35-938B63AB3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36C6-A818-45C8-9E5C-A0B2F7E89F1D}" type="datetime1">
              <a:rPr lang="fr-FR" smtClean="0"/>
              <a:t>27/05/2025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0EC3D30-4ED6-432A-9B67-B9377D4BB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20958A-46B8-42FD-AE08-58327BC15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293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AAE101-2EF4-479A-9BCF-B7582E0DC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FC17B9-4249-48A7-94E2-F941E0F6FA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CAB3B8E-5CE9-44CE-AC3D-E12808CAC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AE7338B-7346-4214-868D-60BC9C2DA3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BB4C81D-733E-4ED1-B448-9754C8B361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CF1D36E-F2BF-49FE-A7D8-CB3A2D3C9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7F3C-CFF8-4B5A-929B-21B2110D4556}" type="datetime1">
              <a:rPr lang="fr-FR" smtClean="0"/>
              <a:t>27/05/2025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45DBD91-7B92-4555-BFF1-DA7E97799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005689B-E6DF-48AE-A607-B24258DEC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246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FBF487-2A49-46BC-A066-5AD4D785A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BD4D1B8-1F11-4579-81E2-8FDC11B47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3425-7CA8-4D96-8822-33DE911A4117}" type="datetime1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DF2FB56-BEBD-45E7-9F78-C070762F6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60BA97-F26F-4A96-B5E1-26B097F2C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85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D11AF07-0F26-43AC-B637-96E029F2B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EE0D-E3A7-4C6C-8538-7CFD2B191035}" type="datetime1">
              <a:rPr lang="fr-FR" smtClean="0"/>
              <a:t>27/05/2025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D535B40-444A-47B0-9D90-34785117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72FC51-5167-4D91-9A27-8EFA8375A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56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423DBC-A09B-4E2F-9774-6C8F05844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C3AA64-1597-4D53-AF75-BBBA619F4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D84313-6FB7-434E-B91F-F0B6766A3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CFF49C-030D-435F-A78E-BA7BB4AFD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089F-4CCC-4D6E-8030-A70C6D196D71}" type="datetime1">
              <a:rPr lang="fr-FR" smtClean="0"/>
              <a:t>27/05/2025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C3D946-2DCA-4CA1-8509-5655976EF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61E916-9BAC-4384-9F00-AEB3F438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020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B0A608-60BA-48E8-9B9D-DE532E23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32776A6-8AC1-4522-AE52-B5EA9B69C5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9AA739-A4F5-45B9-A742-19C67BAC6D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E755D5-4C6F-4702-900C-CD3579CB7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A47B-4165-4863-AE02-F0E66812CE0E}" type="datetime1">
              <a:rPr lang="fr-FR" smtClean="0"/>
              <a:t>27/05/2025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21FD2A-1818-4980-9DD7-698A6C6CA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9FAF94-E4E9-4D70-A9BC-FEFF01A07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81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1CF6C15-84E7-4952-8F7E-1BB19988C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46C7FC5-A4A3-4E44-BFC0-9E9674C11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520E52-1D9A-44B0-845C-0266F95AB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7842F-3CD2-4646-ABDB-F9F998E22697}" type="datetime1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5E870E-0520-4347-9803-3391255707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4AB5C7-67E6-462A-807C-F1D9E8B03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96022-BE07-4B54-BCE8-825903120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40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arto2.geo-ide.din.developpement-durable.gouv.fr/frontoffice/?map=03ba65a0-71f4-4e17-996c-faa723abe73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arto2.geo-ide.din.developpement-durable.gouv.fr/frontoffice/?map=03ba65a0-71f4-4e17-996c-faa723abe73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eoportail-urbanisme.gouv.fr/map/#tile=1&amp;lon=6.159229521038814&amp;lat=49.119597107455974&amp;zoom=16&amp;mlon=6.168147&amp;mlat=49.124360&amp;du,psmv=1:0.7&amp;zone_secteur,zone_secteur_psmv=1:0.7&amp;info,info_psmv01020304050607080910111213141516171819202122232425262728293031323334353637383970979899=1:0.7&amp;info,info_psmv98=1:0.7&amp;info,info_psmv010203040506070809101112131415161718192021222324252627282930313233343536373839709799=1:0.7&amp;prescription,prescription_psmv=1:0.7&amp;prescription,prescription_psmv2217233006363743=1:0.7&amp;prescription2217233006363743=1:0.7&amp;prescription_psmv2217233006363743=1:0.7&amp;prescription,prescription_psmv0107082530313233343537424346=1:0.7&amp;prescription0107082530313233343537424346=1:0.7&amp;prescription_psmv0107082530313233343537424346=1:0.7&amp;prescription,prescription_psmv03041115162029383940414445=1:0.7&amp;prescription03041115162029383940414445=1:0.7&amp;prescription_psmv03041115162029383940414445=1:0.7&amp;prescription,prescription_psmv141849=1:0.7&amp;prescription141849=1:0.7&amp;prescription_psmv141849=1:0.7&amp;prescription,prescription_psmv0509102112242627284748=1:0.7&amp;prescription0509102112242627284748=1:0.7&amp;prescription_psmv0509102112242627284748=1:0.7&amp;prescription,prescription_psmv0213195051=1:0.7&amp;prescription0213195051=1:0.7&amp;prescription_psmv0213195051=1:0.7&amp;lowscale=1:0.7&amp;municipality=1:0.7&amp;document=1:0.7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data.geopf.fr/annexes/gpu/documents/DU_200039865/e50722e3af711c0f8d0652ef8e8f75b2/200039865_reglement_20240603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eoportail-urbanisme.gouv.fr/map/#tile=1&amp;lon=6.159229521038814&amp;lat=49.119597107455974&amp;zoom=16&amp;mlon=6.168147&amp;mlat=49.124360&amp;du,psmv=1:0.7&amp;zone_secteur,zone_secteur_psmv=1:0.7&amp;info,info_psmv01020304050607080910111213141516171819202122232425262728293031323334353637383970979899=1:0.7&amp;info,info_psmv98=1:0.7&amp;info,info_psmv010203040506070809101112131415161718192021222324252627282930313233343536373839709799=1:0.7&amp;prescription,prescription_psmv=1:0.7&amp;prescription,prescription_psmv2217233006363743=1:0.7&amp;prescription2217233006363743=1:0.7&amp;prescription_psmv2217233006363743=1:0.7&amp;prescription,prescription_psmv0107082530313233343537424346=1:0.7&amp;prescription0107082530313233343537424346=1:0.7&amp;prescription_psmv0107082530313233343537424346=1:0.7&amp;prescription,prescription_psmv03041115162029383940414445=1:0.7&amp;prescription03041115162029383940414445=1:0.7&amp;prescription_psmv03041115162029383940414445=1:0.7&amp;prescription,prescription_psmv141849=1:0.7&amp;prescription141849=1:0.7&amp;prescription_psmv141849=1:0.7&amp;prescription,prescription_psmv0509102112242627284748=1:0.7&amp;prescription0509102112242627284748=1:0.7&amp;prescription_psmv0509102112242627284748=1:0.7&amp;prescription,prescription_psmv0213195051=1:0.7&amp;prescription0213195051=1:0.7&amp;prescription_psmv0213195051=1:0.7&amp;lowscale=1:0.7&amp;municipality=1:0.7&amp;document=1:0.7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atlas.patrimoines.culture.fr/atlas/trunk/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59798F4-47F3-4CFB-91F7-93D1F0426B42}"/>
              </a:ext>
            </a:extLst>
          </p:cNvPr>
          <p:cNvSpPr/>
          <p:nvPr/>
        </p:nvSpPr>
        <p:spPr>
          <a:xfrm>
            <a:off x="7075486" y="1339153"/>
            <a:ext cx="4813304" cy="4330238"/>
          </a:xfrm>
          <a:prstGeom prst="roundRect">
            <a:avLst/>
          </a:prstGeom>
          <a:solidFill>
            <a:srgbClr val="D7E2DC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641DFB-4589-4477-90A3-F6163A05BB68}"/>
              </a:ext>
            </a:extLst>
          </p:cNvPr>
          <p:cNvSpPr/>
          <p:nvPr/>
        </p:nvSpPr>
        <p:spPr>
          <a:xfrm>
            <a:off x="0" y="6357668"/>
            <a:ext cx="12192000" cy="500331"/>
          </a:xfrm>
          <a:prstGeom prst="rect">
            <a:avLst/>
          </a:prstGeom>
          <a:solidFill>
            <a:srgbClr val="87A896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60A9BB-C722-4EA4-B5FE-6FAA8755E3B6}"/>
              </a:ext>
            </a:extLst>
          </p:cNvPr>
          <p:cNvSpPr txBox="1"/>
          <p:nvPr/>
        </p:nvSpPr>
        <p:spPr>
          <a:xfrm>
            <a:off x="1187370" y="6438556"/>
            <a:ext cx="10665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chemeClr val="bg2">
                    <a:lumMod val="25000"/>
                  </a:schemeClr>
                </a:solidFill>
              </a:rPr>
              <a:t>Direction du Patrimoine Immobilier – Sous Direction Prospective et Stratégie Immobilière</a:t>
            </a:r>
          </a:p>
        </p:txBody>
      </p:sp>
      <p:pic>
        <p:nvPicPr>
          <p:cNvPr id="7" name="Picture 2" descr="Fichier:Logo Université de Lorraine.svg — Wikipédia">
            <a:extLst>
              <a:ext uri="{FF2B5EF4-FFF2-40B4-BE49-F238E27FC236}">
                <a16:creationId xmlns:a16="http://schemas.microsoft.com/office/drawing/2014/main" id="{AC8EEB44-3AB4-4D6A-AC5E-29F6402CF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114" y="6438556"/>
            <a:ext cx="974256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98E6151-C5A0-4AF7-BAA4-EA97F425A46F}"/>
              </a:ext>
            </a:extLst>
          </p:cNvPr>
          <p:cNvSpPr/>
          <p:nvPr/>
        </p:nvSpPr>
        <p:spPr>
          <a:xfrm>
            <a:off x="8139112" y="903300"/>
            <a:ext cx="2686051" cy="570618"/>
          </a:xfrm>
          <a:prstGeom prst="roundRect">
            <a:avLst/>
          </a:prstGeom>
          <a:noFill/>
          <a:ln>
            <a:solidFill>
              <a:srgbClr val="718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L’environnement du site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506E345-B4DA-47D2-8EAC-192B896F9A6F}"/>
              </a:ext>
            </a:extLst>
          </p:cNvPr>
          <p:cNvSpPr txBox="1"/>
          <p:nvPr/>
        </p:nvSpPr>
        <p:spPr>
          <a:xfrm>
            <a:off x="7353299" y="1726342"/>
            <a:ext cx="3800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Des ambiances naturelles par son écrin arboré et ses berges</a:t>
            </a:r>
          </a:p>
          <a:p>
            <a:endParaRPr lang="fr-FR" dirty="0"/>
          </a:p>
          <a:p>
            <a:r>
              <a:rPr lang="fr-FR" dirty="0"/>
              <a:t>Un contexte patrimonial bien présent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2FF1D92-84DF-46E9-9058-0CC5FDD470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015" y="1726342"/>
            <a:ext cx="5882886" cy="2757871"/>
          </a:xfrm>
          <a:prstGeom prst="rect">
            <a:avLst/>
          </a:prstGeom>
        </p:spPr>
      </p:pic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6BB7D2A4-BF85-4BD4-8846-7C86DD32100B}"/>
              </a:ext>
            </a:extLst>
          </p:cNvPr>
          <p:cNvSpPr/>
          <p:nvPr/>
        </p:nvSpPr>
        <p:spPr>
          <a:xfrm>
            <a:off x="600075" y="1785938"/>
            <a:ext cx="5767388" cy="2514600"/>
          </a:xfrm>
          <a:custGeom>
            <a:avLst/>
            <a:gdLst>
              <a:gd name="connsiteX0" fmla="*/ 0 w 5767388"/>
              <a:gd name="connsiteY0" fmla="*/ 1833562 h 2514600"/>
              <a:gd name="connsiteX1" fmla="*/ 157163 w 5767388"/>
              <a:gd name="connsiteY1" fmla="*/ 1638300 h 2514600"/>
              <a:gd name="connsiteX2" fmla="*/ 285750 w 5767388"/>
              <a:gd name="connsiteY2" fmla="*/ 1547812 h 2514600"/>
              <a:gd name="connsiteX3" fmla="*/ 442913 w 5767388"/>
              <a:gd name="connsiteY3" fmla="*/ 1509712 h 2514600"/>
              <a:gd name="connsiteX4" fmla="*/ 704850 w 5767388"/>
              <a:gd name="connsiteY4" fmla="*/ 1357312 h 2514600"/>
              <a:gd name="connsiteX5" fmla="*/ 781050 w 5767388"/>
              <a:gd name="connsiteY5" fmla="*/ 1290637 h 2514600"/>
              <a:gd name="connsiteX6" fmla="*/ 847725 w 5767388"/>
              <a:gd name="connsiteY6" fmla="*/ 1219200 h 2514600"/>
              <a:gd name="connsiteX7" fmla="*/ 976313 w 5767388"/>
              <a:gd name="connsiteY7" fmla="*/ 1114425 h 2514600"/>
              <a:gd name="connsiteX8" fmla="*/ 1200150 w 5767388"/>
              <a:gd name="connsiteY8" fmla="*/ 1071562 h 2514600"/>
              <a:gd name="connsiteX9" fmla="*/ 1243013 w 5767388"/>
              <a:gd name="connsiteY9" fmla="*/ 1062037 h 2514600"/>
              <a:gd name="connsiteX10" fmla="*/ 1262063 w 5767388"/>
              <a:gd name="connsiteY10" fmla="*/ 1057275 h 2514600"/>
              <a:gd name="connsiteX11" fmla="*/ 1323975 w 5767388"/>
              <a:gd name="connsiteY11" fmla="*/ 1019175 h 2514600"/>
              <a:gd name="connsiteX12" fmla="*/ 1466850 w 5767388"/>
              <a:gd name="connsiteY12" fmla="*/ 895350 h 2514600"/>
              <a:gd name="connsiteX13" fmla="*/ 1619250 w 5767388"/>
              <a:gd name="connsiteY13" fmla="*/ 804862 h 2514600"/>
              <a:gd name="connsiteX14" fmla="*/ 1690688 w 5767388"/>
              <a:gd name="connsiteY14" fmla="*/ 723900 h 2514600"/>
              <a:gd name="connsiteX15" fmla="*/ 1852613 w 5767388"/>
              <a:gd name="connsiteY15" fmla="*/ 652462 h 2514600"/>
              <a:gd name="connsiteX16" fmla="*/ 2005013 w 5767388"/>
              <a:gd name="connsiteY16" fmla="*/ 609600 h 2514600"/>
              <a:gd name="connsiteX17" fmla="*/ 2157413 w 5767388"/>
              <a:gd name="connsiteY17" fmla="*/ 533400 h 2514600"/>
              <a:gd name="connsiteX18" fmla="*/ 2228850 w 5767388"/>
              <a:gd name="connsiteY18" fmla="*/ 485775 h 2514600"/>
              <a:gd name="connsiteX19" fmla="*/ 2324100 w 5767388"/>
              <a:gd name="connsiteY19" fmla="*/ 433387 h 2514600"/>
              <a:gd name="connsiteX20" fmla="*/ 2481263 w 5767388"/>
              <a:gd name="connsiteY20" fmla="*/ 404812 h 2514600"/>
              <a:gd name="connsiteX21" fmla="*/ 2547938 w 5767388"/>
              <a:gd name="connsiteY21" fmla="*/ 400050 h 2514600"/>
              <a:gd name="connsiteX22" fmla="*/ 2595563 w 5767388"/>
              <a:gd name="connsiteY22" fmla="*/ 395287 h 2514600"/>
              <a:gd name="connsiteX23" fmla="*/ 2657475 w 5767388"/>
              <a:gd name="connsiteY23" fmla="*/ 385762 h 2514600"/>
              <a:gd name="connsiteX24" fmla="*/ 2786063 w 5767388"/>
              <a:gd name="connsiteY24" fmla="*/ 333375 h 2514600"/>
              <a:gd name="connsiteX25" fmla="*/ 2867025 w 5767388"/>
              <a:gd name="connsiteY25" fmla="*/ 304800 h 2514600"/>
              <a:gd name="connsiteX26" fmla="*/ 3090863 w 5767388"/>
              <a:gd name="connsiteY26" fmla="*/ 204787 h 2514600"/>
              <a:gd name="connsiteX27" fmla="*/ 3481388 w 5767388"/>
              <a:gd name="connsiteY27" fmla="*/ 100012 h 2514600"/>
              <a:gd name="connsiteX28" fmla="*/ 3748088 w 5767388"/>
              <a:gd name="connsiteY28" fmla="*/ 23812 h 2514600"/>
              <a:gd name="connsiteX29" fmla="*/ 3810000 w 5767388"/>
              <a:gd name="connsiteY29" fmla="*/ 19050 h 2514600"/>
              <a:gd name="connsiteX30" fmla="*/ 3957638 w 5767388"/>
              <a:gd name="connsiteY30" fmla="*/ 4762 h 2514600"/>
              <a:gd name="connsiteX31" fmla="*/ 4124325 w 5767388"/>
              <a:gd name="connsiteY31" fmla="*/ 19050 h 2514600"/>
              <a:gd name="connsiteX32" fmla="*/ 4281488 w 5767388"/>
              <a:gd name="connsiteY32" fmla="*/ 52387 h 2514600"/>
              <a:gd name="connsiteX33" fmla="*/ 4576763 w 5767388"/>
              <a:gd name="connsiteY33" fmla="*/ 0 h 2514600"/>
              <a:gd name="connsiteX34" fmla="*/ 4657725 w 5767388"/>
              <a:gd name="connsiteY34" fmla="*/ 38100 h 2514600"/>
              <a:gd name="connsiteX35" fmla="*/ 4686300 w 5767388"/>
              <a:gd name="connsiteY35" fmla="*/ 252412 h 2514600"/>
              <a:gd name="connsiteX36" fmla="*/ 4700588 w 5767388"/>
              <a:gd name="connsiteY36" fmla="*/ 404812 h 2514600"/>
              <a:gd name="connsiteX37" fmla="*/ 4710113 w 5767388"/>
              <a:gd name="connsiteY37" fmla="*/ 604837 h 2514600"/>
              <a:gd name="connsiteX38" fmla="*/ 4786313 w 5767388"/>
              <a:gd name="connsiteY38" fmla="*/ 781050 h 2514600"/>
              <a:gd name="connsiteX39" fmla="*/ 4948238 w 5767388"/>
              <a:gd name="connsiteY39" fmla="*/ 1081087 h 2514600"/>
              <a:gd name="connsiteX40" fmla="*/ 5143500 w 5767388"/>
              <a:gd name="connsiteY40" fmla="*/ 1309687 h 2514600"/>
              <a:gd name="connsiteX41" fmla="*/ 5291138 w 5767388"/>
              <a:gd name="connsiteY41" fmla="*/ 1419225 h 2514600"/>
              <a:gd name="connsiteX42" fmla="*/ 5334000 w 5767388"/>
              <a:gd name="connsiteY42" fmla="*/ 1438275 h 2514600"/>
              <a:gd name="connsiteX43" fmla="*/ 5424488 w 5767388"/>
              <a:gd name="connsiteY43" fmla="*/ 1466850 h 2514600"/>
              <a:gd name="connsiteX44" fmla="*/ 5462588 w 5767388"/>
              <a:gd name="connsiteY44" fmla="*/ 1481137 h 2514600"/>
              <a:gd name="connsiteX45" fmla="*/ 5553075 w 5767388"/>
              <a:gd name="connsiteY45" fmla="*/ 1538287 h 2514600"/>
              <a:gd name="connsiteX46" fmla="*/ 5581650 w 5767388"/>
              <a:gd name="connsiteY46" fmla="*/ 1566862 h 2514600"/>
              <a:gd name="connsiteX47" fmla="*/ 5614988 w 5767388"/>
              <a:gd name="connsiteY47" fmla="*/ 1600200 h 2514600"/>
              <a:gd name="connsiteX48" fmla="*/ 5686425 w 5767388"/>
              <a:gd name="connsiteY48" fmla="*/ 1657350 h 2514600"/>
              <a:gd name="connsiteX49" fmla="*/ 5734050 w 5767388"/>
              <a:gd name="connsiteY49" fmla="*/ 1709737 h 2514600"/>
              <a:gd name="connsiteX50" fmla="*/ 5767388 w 5767388"/>
              <a:gd name="connsiteY50" fmla="*/ 1785937 h 2514600"/>
              <a:gd name="connsiteX51" fmla="*/ 5715000 w 5767388"/>
              <a:gd name="connsiteY51" fmla="*/ 1985962 h 2514600"/>
              <a:gd name="connsiteX52" fmla="*/ 5514975 w 5767388"/>
              <a:gd name="connsiteY52" fmla="*/ 2224087 h 2514600"/>
              <a:gd name="connsiteX53" fmla="*/ 5281613 w 5767388"/>
              <a:gd name="connsiteY53" fmla="*/ 2414587 h 2514600"/>
              <a:gd name="connsiteX54" fmla="*/ 5133975 w 5767388"/>
              <a:gd name="connsiteY54" fmla="*/ 2500312 h 2514600"/>
              <a:gd name="connsiteX55" fmla="*/ 4938713 w 5767388"/>
              <a:gd name="connsiteY55" fmla="*/ 2514600 h 2514600"/>
              <a:gd name="connsiteX56" fmla="*/ 4724400 w 5767388"/>
              <a:gd name="connsiteY56" fmla="*/ 2505075 h 2514600"/>
              <a:gd name="connsiteX57" fmla="*/ 4495800 w 5767388"/>
              <a:gd name="connsiteY57" fmla="*/ 2447925 h 2514600"/>
              <a:gd name="connsiteX58" fmla="*/ 4329113 w 5767388"/>
              <a:gd name="connsiteY58" fmla="*/ 2314575 h 2514600"/>
              <a:gd name="connsiteX59" fmla="*/ 4171950 w 5767388"/>
              <a:gd name="connsiteY59" fmla="*/ 2224087 h 2514600"/>
              <a:gd name="connsiteX60" fmla="*/ 4019550 w 5767388"/>
              <a:gd name="connsiteY60" fmla="*/ 2105025 h 2514600"/>
              <a:gd name="connsiteX61" fmla="*/ 3938588 w 5767388"/>
              <a:gd name="connsiteY61" fmla="*/ 2057400 h 2514600"/>
              <a:gd name="connsiteX62" fmla="*/ 3719513 w 5767388"/>
              <a:gd name="connsiteY62" fmla="*/ 1947862 h 2514600"/>
              <a:gd name="connsiteX63" fmla="*/ 3671888 w 5767388"/>
              <a:gd name="connsiteY63" fmla="*/ 1966912 h 2514600"/>
              <a:gd name="connsiteX64" fmla="*/ 3514725 w 5767388"/>
              <a:gd name="connsiteY64" fmla="*/ 1919287 h 2514600"/>
              <a:gd name="connsiteX65" fmla="*/ 3348038 w 5767388"/>
              <a:gd name="connsiteY65" fmla="*/ 1900237 h 2514600"/>
              <a:gd name="connsiteX66" fmla="*/ 3162300 w 5767388"/>
              <a:gd name="connsiteY66" fmla="*/ 1900237 h 2514600"/>
              <a:gd name="connsiteX67" fmla="*/ 2986088 w 5767388"/>
              <a:gd name="connsiteY67" fmla="*/ 1909762 h 2514600"/>
              <a:gd name="connsiteX68" fmla="*/ 2847975 w 5767388"/>
              <a:gd name="connsiteY68" fmla="*/ 1966912 h 2514600"/>
              <a:gd name="connsiteX69" fmla="*/ 2133600 w 5767388"/>
              <a:gd name="connsiteY69" fmla="*/ 2176462 h 2514600"/>
              <a:gd name="connsiteX70" fmla="*/ 1952625 w 5767388"/>
              <a:gd name="connsiteY70" fmla="*/ 2300287 h 2514600"/>
              <a:gd name="connsiteX71" fmla="*/ 1804988 w 5767388"/>
              <a:gd name="connsiteY71" fmla="*/ 2333625 h 2514600"/>
              <a:gd name="connsiteX72" fmla="*/ 1547813 w 5767388"/>
              <a:gd name="connsiteY72" fmla="*/ 2366962 h 2514600"/>
              <a:gd name="connsiteX73" fmla="*/ 1319213 w 5767388"/>
              <a:gd name="connsiteY73" fmla="*/ 2314575 h 2514600"/>
              <a:gd name="connsiteX74" fmla="*/ 1185863 w 5767388"/>
              <a:gd name="connsiteY74" fmla="*/ 2257425 h 2514600"/>
              <a:gd name="connsiteX75" fmla="*/ 1042988 w 5767388"/>
              <a:gd name="connsiteY75" fmla="*/ 2224087 h 2514600"/>
              <a:gd name="connsiteX76" fmla="*/ 561975 w 5767388"/>
              <a:gd name="connsiteY76" fmla="*/ 2014537 h 2514600"/>
              <a:gd name="connsiteX77" fmla="*/ 423863 w 5767388"/>
              <a:gd name="connsiteY77" fmla="*/ 1909762 h 2514600"/>
              <a:gd name="connsiteX78" fmla="*/ 300038 w 5767388"/>
              <a:gd name="connsiteY78" fmla="*/ 1890712 h 2514600"/>
              <a:gd name="connsiteX79" fmla="*/ 242888 w 5767388"/>
              <a:gd name="connsiteY79" fmla="*/ 1881187 h 2514600"/>
              <a:gd name="connsiteX80" fmla="*/ 0 w 5767388"/>
              <a:gd name="connsiteY80" fmla="*/ 1833562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5767388" h="2514600">
                <a:moveTo>
                  <a:pt x="0" y="1833562"/>
                </a:moveTo>
                <a:lnTo>
                  <a:pt x="157163" y="1638300"/>
                </a:lnTo>
                <a:lnTo>
                  <a:pt x="285750" y="1547812"/>
                </a:lnTo>
                <a:lnTo>
                  <a:pt x="442913" y="1509712"/>
                </a:lnTo>
                <a:lnTo>
                  <a:pt x="704850" y="1357312"/>
                </a:lnTo>
                <a:lnTo>
                  <a:pt x="781050" y="1290637"/>
                </a:lnTo>
                <a:lnTo>
                  <a:pt x="847725" y="1219200"/>
                </a:lnTo>
                <a:lnTo>
                  <a:pt x="976313" y="1114425"/>
                </a:lnTo>
                <a:lnTo>
                  <a:pt x="1200150" y="1071562"/>
                </a:lnTo>
                <a:cubicBezTo>
                  <a:pt x="1214438" y="1068387"/>
                  <a:pt x="1228814" y="1065587"/>
                  <a:pt x="1243013" y="1062037"/>
                </a:cubicBezTo>
                <a:cubicBezTo>
                  <a:pt x="1264070" y="1056773"/>
                  <a:pt x="1250615" y="1057275"/>
                  <a:pt x="1262063" y="1057275"/>
                </a:cubicBezTo>
                <a:lnTo>
                  <a:pt x="1323975" y="1019175"/>
                </a:lnTo>
                <a:lnTo>
                  <a:pt x="1466850" y="895350"/>
                </a:lnTo>
                <a:lnTo>
                  <a:pt x="1619250" y="804862"/>
                </a:lnTo>
                <a:lnTo>
                  <a:pt x="1690688" y="723900"/>
                </a:lnTo>
                <a:lnTo>
                  <a:pt x="1852613" y="652462"/>
                </a:lnTo>
                <a:lnTo>
                  <a:pt x="2005013" y="609600"/>
                </a:lnTo>
                <a:lnTo>
                  <a:pt x="2157413" y="533400"/>
                </a:lnTo>
                <a:lnTo>
                  <a:pt x="2228850" y="485775"/>
                </a:lnTo>
                <a:lnTo>
                  <a:pt x="2324100" y="433387"/>
                </a:lnTo>
                <a:lnTo>
                  <a:pt x="2481263" y="404812"/>
                </a:lnTo>
                <a:cubicBezTo>
                  <a:pt x="2503488" y="403225"/>
                  <a:pt x="2525793" y="402511"/>
                  <a:pt x="2547938" y="400050"/>
                </a:cubicBezTo>
                <a:cubicBezTo>
                  <a:pt x="2611598" y="392977"/>
                  <a:pt x="2508972" y="395287"/>
                  <a:pt x="2595563" y="395287"/>
                </a:cubicBezTo>
                <a:lnTo>
                  <a:pt x="2657475" y="385762"/>
                </a:lnTo>
                <a:lnTo>
                  <a:pt x="2786063" y="333375"/>
                </a:lnTo>
                <a:lnTo>
                  <a:pt x="2867025" y="304800"/>
                </a:lnTo>
                <a:lnTo>
                  <a:pt x="3090863" y="204787"/>
                </a:lnTo>
                <a:lnTo>
                  <a:pt x="3481388" y="100012"/>
                </a:lnTo>
                <a:lnTo>
                  <a:pt x="3748088" y="23812"/>
                </a:lnTo>
                <a:cubicBezTo>
                  <a:pt x="3800452" y="18576"/>
                  <a:pt x="3779759" y="19050"/>
                  <a:pt x="3810000" y="19050"/>
                </a:cubicBezTo>
                <a:lnTo>
                  <a:pt x="3957638" y="4762"/>
                </a:lnTo>
                <a:lnTo>
                  <a:pt x="4124325" y="19050"/>
                </a:lnTo>
                <a:lnTo>
                  <a:pt x="4281488" y="52387"/>
                </a:lnTo>
                <a:lnTo>
                  <a:pt x="4576763" y="0"/>
                </a:lnTo>
                <a:lnTo>
                  <a:pt x="4657725" y="38100"/>
                </a:lnTo>
                <a:lnTo>
                  <a:pt x="4686300" y="252412"/>
                </a:lnTo>
                <a:lnTo>
                  <a:pt x="4700588" y="404812"/>
                </a:lnTo>
                <a:lnTo>
                  <a:pt x="4710113" y="604837"/>
                </a:lnTo>
                <a:lnTo>
                  <a:pt x="4786313" y="781050"/>
                </a:lnTo>
                <a:lnTo>
                  <a:pt x="4948238" y="1081087"/>
                </a:lnTo>
                <a:lnTo>
                  <a:pt x="5143500" y="1309687"/>
                </a:lnTo>
                <a:lnTo>
                  <a:pt x="5291138" y="1419225"/>
                </a:lnTo>
                <a:lnTo>
                  <a:pt x="5334000" y="1438275"/>
                </a:lnTo>
                <a:lnTo>
                  <a:pt x="5424488" y="1466850"/>
                </a:lnTo>
                <a:lnTo>
                  <a:pt x="5462588" y="1481137"/>
                </a:lnTo>
                <a:lnTo>
                  <a:pt x="5553075" y="1538287"/>
                </a:lnTo>
                <a:lnTo>
                  <a:pt x="5581650" y="1566862"/>
                </a:lnTo>
                <a:lnTo>
                  <a:pt x="5614988" y="1600200"/>
                </a:lnTo>
                <a:lnTo>
                  <a:pt x="5686425" y="1657350"/>
                </a:lnTo>
                <a:lnTo>
                  <a:pt x="5734050" y="1709737"/>
                </a:lnTo>
                <a:lnTo>
                  <a:pt x="5767388" y="1785937"/>
                </a:lnTo>
                <a:lnTo>
                  <a:pt x="5715000" y="1985962"/>
                </a:lnTo>
                <a:lnTo>
                  <a:pt x="5514975" y="2224087"/>
                </a:lnTo>
                <a:lnTo>
                  <a:pt x="5281613" y="2414587"/>
                </a:lnTo>
                <a:lnTo>
                  <a:pt x="5133975" y="2500312"/>
                </a:lnTo>
                <a:lnTo>
                  <a:pt x="4938713" y="2514600"/>
                </a:lnTo>
                <a:lnTo>
                  <a:pt x="4724400" y="2505075"/>
                </a:lnTo>
                <a:lnTo>
                  <a:pt x="4495800" y="2447925"/>
                </a:lnTo>
                <a:lnTo>
                  <a:pt x="4329113" y="2314575"/>
                </a:lnTo>
                <a:lnTo>
                  <a:pt x="4171950" y="2224087"/>
                </a:lnTo>
                <a:lnTo>
                  <a:pt x="4019550" y="2105025"/>
                </a:lnTo>
                <a:lnTo>
                  <a:pt x="3938588" y="2057400"/>
                </a:lnTo>
                <a:lnTo>
                  <a:pt x="3719513" y="1947862"/>
                </a:lnTo>
                <a:lnTo>
                  <a:pt x="3671888" y="1966912"/>
                </a:lnTo>
                <a:lnTo>
                  <a:pt x="3514725" y="1919287"/>
                </a:lnTo>
                <a:lnTo>
                  <a:pt x="3348038" y="1900237"/>
                </a:lnTo>
                <a:lnTo>
                  <a:pt x="3162300" y="1900237"/>
                </a:lnTo>
                <a:lnTo>
                  <a:pt x="2986088" y="1909762"/>
                </a:lnTo>
                <a:lnTo>
                  <a:pt x="2847975" y="1966912"/>
                </a:lnTo>
                <a:lnTo>
                  <a:pt x="2133600" y="2176462"/>
                </a:lnTo>
                <a:lnTo>
                  <a:pt x="1952625" y="2300287"/>
                </a:lnTo>
                <a:lnTo>
                  <a:pt x="1804988" y="2333625"/>
                </a:lnTo>
                <a:lnTo>
                  <a:pt x="1547813" y="2366962"/>
                </a:lnTo>
                <a:lnTo>
                  <a:pt x="1319213" y="2314575"/>
                </a:lnTo>
                <a:lnTo>
                  <a:pt x="1185863" y="2257425"/>
                </a:lnTo>
                <a:lnTo>
                  <a:pt x="1042988" y="2224087"/>
                </a:lnTo>
                <a:lnTo>
                  <a:pt x="561975" y="2014537"/>
                </a:lnTo>
                <a:lnTo>
                  <a:pt x="423863" y="1909762"/>
                </a:lnTo>
                <a:lnTo>
                  <a:pt x="300038" y="1890712"/>
                </a:lnTo>
                <a:cubicBezTo>
                  <a:pt x="249300" y="1880564"/>
                  <a:pt x="268602" y="1881187"/>
                  <a:pt x="242888" y="1881187"/>
                </a:cubicBezTo>
                <a:lnTo>
                  <a:pt x="0" y="1833562"/>
                </a:lnTo>
                <a:close/>
              </a:path>
            </a:pathLst>
          </a:cu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71962B1-3170-48B8-BFC5-7A9C735A88C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211" y="1063108"/>
            <a:ext cx="2541590" cy="1707181"/>
          </a:xfrm>
          <a:prstGeom prst="rect">
            <a:avLst/>
          </a:prstGeom>
        </p:spPr>
      </p:pic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1BDEB5B0-E72B-4709-8111-DD0F1955C8BC}"/>
              </a:ext>
            </a:extLst>
          </p:cNvPr>
          <p:cNvSpPr/>
          <p:nvPr/>
        </p:nvSpPr>
        <p:spPr>
          <a:xfrm>
            <a:off x="695325" y="1669256"/>
            <a:ext cx="1014413" cy="447675"/>
          </a:xfrm>
          <a:custGeom>
            <a:avLst/>
            <a:gdLst>
              <a:gd name="connsiteX0" fmla="*/ 0 w 1014413"/>
              <a:gd name="connsiteY0" fmla="*/ 288132 h 447675"/>
              <a:gd name="connsiteX1" fmla="*/ 76200 w 1014413"/>
              <a:gd name="connsiteY1" fmla="*/ 266700 h 447675"/>
              <a:gd name="connsiteX2" fmla="*/ 133350 w 1014413"/>
              <a:gd name="connsiteY2" fmla="*/ 221457 h 447675"/>
              <a:gd name="connsiteX3" fmla="*/ 152400 w 1014413"/>
              <a:gd name="connsiteY3" fmla="*/ 195263 h 447675"/>
              <a:gd name="connsiteX4" fmla="*/ 211931 w 1014413"/>
              <a:gd name="connsiteY4" fmla="*/ 180975 h 447675"/>
              <a:gd name="connsiteX5" fmla="*/ 250031 w 1014413"/>
              <a:gd name="connsiteY5" fmla="*/ 150019 h 447675"/>
              <a:gd name="connsiteX6" fmla="*/ 357188 w 1014413"/>
              <a:gd name="connsiteY6" fmla="*/ 97632 h 447675"/>
              <a:gd name="connsiteX7" fmla="*/ 514350 w 1014413"/>
              <a:gd name="connsiteY7" fmla="*/ 52388 h 447675"/>
              <a:gd name="connsiteX8" fmla="*/ 754856 w 1014413"/>
              <a:gd name="connsiteY8" fmla="*/ 0 h 447675"/>
              <a:gd name="connsiteX9" fmla="*/ 783431 w 1014413"/>
              <a:gd name="connsiteY9" fmla="*/ 28575 h 447675"/>
              <a:gd name="connsiteX10" fmla="*/ 783431 w 1014413"/>
              <a:gd name="connsiteY10" fmla="*/ 95250 h 447675"/>
              <a:gd name="connsiteX11" fmla="*/ 802481 w 1014413"/>
              <a:gd name="connsiteY11" fmla="*/ 150019 h 447675"/>
              <a:gd name="connsiteX12" fmla="*/ 854869 w 1014413"/>
              <a:gd name="connsiteY12" fmla="*/ 195263 h 447675"/>
              <a:gd name="connsiteX13" fmla="*/ 895350 w 1014413"/>
              <a:gd name="connsiteY13" fmla="*/ 228600 h 447675"/>
              <a:gd name="connsiteX14" fmla="*/ 928688 w 1014413"/>
              <a:gd name="connsiteY14" fmla="*/ 245269 h 447675"/>
              <a:gd name="connsiteX15" fmla="*/ 950119 w 1014413"/>
              <a:gd name="connsiteY15" fmla="*/ 245269 h 447675"/>
              <a:gd name="connsiteX16" fmla="*/ 1014413 w 1014413"/>
              <a:gd name="connsiteY16" fmla="*/ 264319 h 447675"/>
              <a:gd name="connsiteX17" fmla="*/ 900113 w 1014413"/>
              <a:gd name="connsiteY17" fmla="*/ 402432 h 447675"/>
              <a:gd name="connsiteX18" fmla="*/ 821531 w 1014413"/>
              <a:gd name="connsiteY18" fmla="*/ 447675 h 447675"/>
              <a:gd name="connsiteX19" fmla="*/ 776288 w 1014413"/>
              <a:gd name="connsiteY19" fmla="*/ 411957 h 447675"/>
              <a:gd name="connsiteX20" fmla="*/ 735806 w 1014413"/>
              <a:gd name="connsiteY20" fmla="*/ 388144 h 447675"/>
              <a:gd name="connsiteX21" fmla="*/ 661988 w 1014413"/>
              <a:gd name="connsiteY21" fmla="*/ 347663 h 447675"/>
              <a:gd name="connsiteX22" fmla="*/ 631031 w 1014413"/>
              <a:gd name="connsiteY22" fmla="*/ 340519 h 447675"/>
              <a:gd name="connsiteX23" fmla="*/ 576263 w 1014413"/>
              <a:gd name="connsiteY23" fmla="*/ 333375 h 447675"/>
              <a:gd name="connsiteX24" fmla="*/ 521494 w 1014413"/>
              <a:gd name="connsiteY24" fmla="*/ 316707 h 447675"/>
              <a:gd name="connsiteX25" fmla="*/ 459581 w 1014413"/>
              <a:gd name="connsiteY25" fmla="*/ 328613 h 447675"/>
              <a:gd name="connsiteX26" fmla="*/ 342900 w 1014413"/>
              <a:gd name="connsiteY26" fmla="*/ 373857 h 447675"/>
              <a:gd name="connsiteX27" fmla="*/ 271463 w 1014413"/>
              <a:gd name="connsiteY27" fmla="*/ 395288 h 447675"/>
              <a:gd name="connsiteX28" fmla="*/ 200025 w 1014413"/>
              <a:gd name="connsiteY28" fmla="*/ 378619 h 447675"/>
              <a:gd name="connsiteX29" fmla="*/ 135731 w 1014413"/>
              <a:gd name="connsiteY29" fmla="*/ 352425 h 447675"/>
              <a:gd name="connsiteX30" fmla="*/ 52388 w 1014413"/>
              <a:gd name="connsiteY30" fmla="*/ 321469 h 447675"/>
              <a:gd name="connsiteX31" fmla="*/ 0 w 1014413"/>
              <a:gd name="connsiteY31" fmla="*/ 288132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14413" h="447675">
                <a:moveTo>
                  <a:pt x="0" y="288132"/>
                </a:moveTo>
                <a:lnTo>
                  <a:pt x="76200" y="266700"/>
                </a:lnTo>
                <a:lnTo>
                  <a:pt x="133350" y="221457"/>
                </a:lnTo>
                <a:lnTo>
                  <a:pt x="152400" y="195263"/>
                </a:lnTo>
                <a:lnTo>
                  <a:pt x="211931" y="180975"/>
                </a:lnTo>
                <a:lnTo>
                  <a:pt x="250031" y="150019"/>
                </a:lnTo>
                <a:lnTo>
                  <a:pt x="357188" y="97632"/>
                </a:lnTo>
                <a:lnTo>
                  <a:pt x="514350" y="52388"/>
                </a:lnTo>
                <a:lnTo>
                  <a:pt x="754856" y="0"/>
                </a:lnTo>
                <a:lnTo>
                  <a:pt x="783431" y="28575"/>
                </a:lnTo>
                <a:lnTo>
                  <a:pt x="783431" y="95250"/>
                </a:lnTo>
                <a:lnTo>
                  <a:pt x="802481" y="150019"/>
                </a:lnTo>
                <a:lnTo>
                  <a:pt x="854869" y="195263"/>
                </a:lnTo>
                <a:lnTo>
                  <a:pt x="895350" y="228600"/>
                </a:lnTo>
                <a:lnTo>
                  <a:pt x="928688" y="245269"/>
                </a:lnTo>
                <a:lnTo>
                  <a:pt x="950119" y="245269"/>
                </a:lnTo>
                <a:lnTo>
                  <a:pt x="1014413" y="264319"/>
                </a:lnTo>
                <a:lnTo>
                  <a:pt x="900113" y="402432"/>
                </a:lnTo>
                <a:lnTo>
                  <a:pt x="821531" y="447675"/>
                </a:lnTo>
                <a:lnTo>
                  <a:pt x="776288" y="411957"/>
                </a:lnTo>
                <a:lnTo>
                  <a:pt x="735806" y="388144"/>
                </a:lnTo>
                <a:lnTo>
                  <a:pt x="661988" y="347663"/>
                </a:lnTo>
                <a:lnTo>
                  <a:pt x="631031" y="340519"/>
                </a:lnTo>
                <a:lnTo>
                  <a:pt x="576263" y="333375"/>
                </a:lnTo>
                <a:lnTo>
                  <a:pt x="521494" y="316707"/>
                </a:lnTo>
                <a:lnTo>
                  <a:pt x="459581" y="328613"/>
                </a:lnTo>
                <a:lnTo>
                  <a:pt x="342900" y="373857"/>
                </a:lnTo>
                <a:lnTo>
                  <a:pt x="271463" y="395288"/>
                </a:lnTo>
                <a:lnTo>
                  <a:pt x="200025" y="378619"/>
                </a:lnTo>
                <a:lnTo>
                  <a:pt x="135731" y="352425"/>
                </a:lnTo>
                <a:lnTo>
                  <a:pt x="52388" y="321469"/>
                </a:lnTo>
                <a:lnTo>
                  <a:pt x="0" y="288132"/>
                </a:lnTo>
                <a:close/>
              </a:path>
            </a:pathLst>
          </a:cu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25BC67-1EB5-49D8-B35F-3F909FDF1D2D}"/>
              </a:ext>
            </a:extLst>
          </p:cNvPr>
          <p:cNvSpPr/>
          <p:nvPr/>
        </p:nvSpPr>
        <p:spPr>
          <a:xfrm>
            <a:off x="303210" y="1063108"/>
            <a:ext cx="2541590" cy="17071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74B548F-8D8D-4F1C-AB74-7A5F3B58A2E1}"/>
              </a:ext>
            </a:extLst>
          </p:cNvPr>
          <p:cNvSpPr txBox="1"/>
          <p:nvPr/>
        </p:nvSpPr>
        <p:spPr>
          <a:xfrm>
            <a:off x="1574005" y="5661882"/>
            <a:ext cx="3983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>
                <a:solidFill>
                  <a:schemeClr val="bg2">
                    <a:lumMod val="75000"/>
                  </a:schemeClr>
                </a:solidFill>
              </a:rPr>
              <a:t>Sites inscrits et classés de l’Ile du Saulcy, Metz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C0B5833-6C7A-4F95-B2D2-926771700E17}"/>
              </a:ext>
            </a:extLst>
          </p:cNvPr>
          <p:cNvSpPr/>
          <p:nvPr/>
        </p:nvSpPr>
        <p:spPr>
          <a:xfrm>
            <a:off x="600074" y="4705350"/>
            <a:ext cx="367665" cy="201930"/>
          </a:xfrm>
          <a:prstGeom prst="rect">
            <a:avLst/>
          </a:prstGeom>
          <a:solidFill>
            <a:srgbClr val="CD92C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1D8314-ED5D-4534-BDBE-DD9B8EAACD4E}"/>
              </a:ext>
            </a:extLst>
          </p:cNvPr>
          <p:cNvSpPr/>
          <p:nvPr/>
        </p:nvSpPr>
        <p:spPr>
          <a:xfrm>
            <a:off x="600074" y="5007477"/>
            <a:ext cx="367665" cy="201930"/>
          </a:xfrm>
          <a:prstGeom prst="rect">
            <a:avLst/>
          </a:prstGeom>
          <a:solidFill>
            <a:srgbClr val="E89CCF"/>
          </a:solidFill>
          <a:ln>
            <a:solidFill>
              <a:srgbClr val="DA5C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02D8475-B106-40C3-8DAB-5A1E30FCE454}"/>
              </a:ext>
            </a:extLst>
          </p:cNvPr>
          <p:cNvSpPr txBox="1"/>
          <p:nvPr/>
        </p:nvSpPr>
        <p:spPr>
          <a:xfrm>
            <a:off x="1103523" y="4670052"/>
            <a:ext cx="825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Site classé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200FABC-A09A-45E1-8687-60F0AEFB0E40}"/>
              </a:ext>
            </a:extLst>
          </p:cNvPr>
          <p:cNvSpPr txBox="1"/>
          <p:nvPr/>
        </p:nvSpPr>
        <p:spPr>
          <a:xfrm>
            <a:off x="1095508" y="4950735"/>
            <a:ext cx="833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Site inscrit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F87AE64-BEB6-42B6-9793-1F95AA3B1EF9}"/>
              </a:ext>
            </a:extLst>
          </p:cNvPr>
          <p:cNvCxnSpPr/>
          <p:nvPr/>
        </p:nvCxnSpPr>
        <p:spPr>
          <a:xfrm>
            <a:off x="600074" y="5433060"/>
            <a:ext cx="367665" cy="0"/>
          </a:xfrm>
          <a:prstGeom prst="line">
            <a:avLst/>
          </a:prstGeom>
          <a:ln w="38100">
            <a:solidFill>
              <a:srgbClr val="C55A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21595549-CC97-4C95-9F08-9CEDD8B3F7FE}"/>
              </a:ext>
            </a:extLst>
          </p:cNvPr>
          <p:cNvSpPr txBox="1"/>
          <p:nvPr/>
        </p:nvSpPr>
        <p:spPr>
          <a:xfrm>
            <a:off x="1095508" y="5291972"/>
            <a:ext cx="1882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Périmètre de l’Ile du Saulcy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7FFBCB0-D820-4D83-B12F-F36A565054E7}"/>
              </a:ext>
            </a:extLst>
          </p:cNvPr>
          <p:cNvSpPr txBox="1"/>
          <p:nvPr/>
        </p:nvSpPr>
        <p:spPr>
          <a:xfrm>
            <a:off x="4790320" y="4487298"/>
            <a:ext cx="2967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hlinkClick r:id="rId6"/>
              </a:rPr>
              <a:t>Source</a:t>
            </a:r>
            <a:r>
              <a:rPr lang="fr-FR" sz="1200" i="1" dirty="0"/>
              <a:t> : DREAL Grand Est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FC9531F6-071E-4703-B64E-0FCB8328E228}"/>
              </a:ext>
            </a:extLst>
          </p:cNvPr>
          <p:cNvSpPr/>
          <p:nvPr/>
        </p:nvSpPr>
        <p:spPr>
          <a:xfrm>
            <a:off x="-59267" y="0"/>
            <a:ext cx="12251267" cy="650876"/>
          </a:xfrm>
          <a:prstGeom prst="roundRect">
            <a:avLst/>
          </a:prstGeom>
          <a:solidFill>
            <a:srgbClr val="87A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/>
              <a:t>Classement et inscription du site au titre du Code de l’environnement et de l’urbanisme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2FE2B66-A0DC-41CD-8ECA-4B24AA9E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573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59798F4-47F3-4CFB-91F7-93D1F0426B42}"/>
              </a:ext>
            </a:extLst>
          </p:cNvPr>
          <p:cNvSpPr/>
          <p:nvPr/>
        </p:nvSpPr>
        <p:spPr>
          <a:xfrm>
            <a:off x="7075486" y="1339153"/>
            <a:ext cx="4813304" cy="4330238"/>
          </a:xfrm>
          <a:prstGeom prst="roundRect">
            <a:avLst/>
          </a:prstGeom>
          <a:solidFill>
            <a:srgbClr val="D7E2DC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641DFB-4589-4477-90A3-F6163A05BB68}"/>
              </a:ext>
            </a:extLst>
          </p:cNvPr>
          <p:cNvSpPr/>
          <p:nvPr/>
        </p:nvSpPr>
        <p:spPr>
          <a:xfrm>
            <a:off x="0" y="6357668"/>
            <a:ext cx="12192000" cy="500331"/>
          </a:xfrm>
          <a:prstGeom prst="rect">
            <a:avLst/>
          </a:prstGeom>
          <a:solidFill>
            <a:srgbClr val="87A896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60A9BB-C722-4EA4-B5FE-6FAA8755E3B6}"/>
              </a:ext>
            </a:extLst>
          </p:cNvPr>
          <p:cNvSpPr txBox="1"/>
          <p:nvPr/>
        </p:nvSpPr>
        <p:spPr>
          <a:xfrm>
            <a:off x="1095508" y="6438556"/>
            <a:ext cx="107571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chemeClr val="bg2">
                    <a:lumMod val="25000"/>
                  </a:schemeClr>
                </a:solidFill>
              </a:rPr>
              <a:t>Direction du Patrimoine Immobilier – Sous Direction Prospective et Stratégie Immobilière</a:t>
            </a:r>
          </a:p>
        </p:txBody>
      </p:sp>
      <p:pic>
        <p:nvPicPr>
          <p:cNvPr id="7" name="Picture 2" descr="Fichier:Logo Université de Lorraine.svg — Wikipédia">
            <a:extLst>
              <a:ext uri="{FF2B5EF4-FFF2-40B4-BE49-F238E27FC236}">
                <a16:creationId xmlns:a16="http://schemas.microsoft.com/office/drawing/2014/main" id="{AC8EEB44-3AB4-4D6A-AC5E-29F6402CF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114" y="6438556"/>
            <a:ext cx="974256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98E6151-C5A0-4AF7-BAA4-EA97F425A46F}"/>
              </a:ext>
            </a:extLst>
          </p:cNvPr>
          <p:cNvSpPr/>
          <p:nvPr/>
        </p:nvSpPr>
        <p:spPr>
          <a:xfrm>
            <a:off x="8139112" y="903300"/>
            <a:ext cx="2686051" cy="570618"/>
          </a:xfrm>
          <a:prstGeom prst="roundRect">
            <a:avLst/>
          </a:prstGeom>
          <a:noFill/>
          <a:ln>
            <a:solidFill>
              <a:srgbClr val="718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L’environnement du site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506E345-B4DA-47D2-8EAC-192B896F9A6F}"/>
              </a:ext>
            </a:extLst>
          </p:cNvPr>
          <p:cNvSpPr txBox="1"/>
          <p:nvPr/>
        </p:nvSpPr>
        <p:spPr>
          <a:xfrm>
            <a:off x="7353299" y="1726342"/>
            <a:ext cx="3800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 ambiances naturelles par son écrin arboré et ses berges</a:t>
            </a:r>
          </a:p>
          <a:p>
            <a:endParaRPr lang="fr-FR" dirty="0"/>
          </a:p>
          <a:p>
            <a:r>
              <a:rPr lang="fr-FR" dirty="0"/>
              <a:t>Un contexte patrimonial bien présent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2FF1D92-84DF-46E9-9058-0CC5FDD470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015" y="1726342"/>
            <a:ext cx="5882886" cy="2757871"/>
          </a:xfrm>
          <a:prstGeom prst="rect">
            <a:avLst/>
          </a:prstGeom>
        </p:spPr>
      </p:pic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6BB7D2A4-BF85-4BD4-8846-7C86DD32100B}"/>
              </a:ext>
            </a:extLst>
          </p:cNvPr>
          <p:cNvSpPr/>
          <p:nvPr/>
        </p:nvSpPr>
        <p:spPr>
          <a:xfrm>
            <a:off x="600075" y="1785938"/>
            <a:ext cx="5767388" cy="2514600"/>
          </a:xfrm>
          <a:custGeom>
            <a:avLst/>
            <a:gdLst>
              <a:gd name="connsiteX0" fmla="*/ 0 w 5767388"/>
              <a:gd name="connsiteY0" fmla="*/ 1833562 h 2514600"/>
              <a:gd name="connsiteX1" fmla="*/ 157163 w 5767388"/>
              <a:gd name="connsiteY1" fmla="*/ 1638300 h 2514600"/>
              <a:gd name="connsiteX2" fmla="*/ 285750 w 5767388"/>
              <a:gd name="connsiteY2" fmla="*/ 1547812 h 2514600"/>
              <a:gd name="connsiteX3" fmla="*/ 442913 w 5767388"/>
              <a:gd name="connsiteY3" fmla="*/ 1509712 h 2514600"/>
              <a:gd name="connsiteX4" fmla="*/ 704850 w 5767388"/>
              <a:gd name="connsiteY4" fmla="*/ 1357312 h 2514600"/>
              <a:gd name="connsiteX5" fmla="*/ 781050 w 5767388"/>
              <a:gd name="connsiteY5" fmla="*/ 1290637 h 2514600"/>
              <a:gd name="connsiteX6" fmla="*/ 847725 w 5767388"/>
              <a:gd name="connsiteY6" fmla="*/ 1219200 h 2514600"/>
              <a:gd name="connsiteX7" fmla="*/ 976313 w 5767388"/>
              <a:gd name="connsiteY7" fmla="*/ 1114425 h 2514600"/>
              <a:gd name="connsiteX8" fmla="*/ 1200150 w 5767388"/>
              <a:gd name="connsiteY8" fmla="*/ 1071562 h 2514600"/>
              <a:gd name="connsiteX9" fmla="*/ 1243013 w 5767388"/>
              <a:gd name="connsiteY9" fmla="*/ 1062037 h 2514600"/>
              <a:gd name="connsiteX10" fmla="*/ 1262063 w 5767388"/>
              <a:gd name="connsiteY10" fmla="*/ 1057275 h 2514600"/>
              <a:gd name="connsiteX11" fmla="*/ 1323975 w 5767388"/>
              <a:gd name="connsiteY11" fmla="*/ 1019175 h 2514600"/>
              <a:gd name="connsiteX12" fmla="*/ 1466850 w 5767388"/>
              <a:gd name="connsiteY12" fmla="*/ 895350 h 2514600"/>
              <a:gd name="connsiteX13" fmla="*/ 1619250 w 5767388"/>
              <a:gd name="connsiteY13" fmla="*/ 804862 h 2514600"/>
              <a:gd name="connsiteX14" fmla="*/ 1690688 w 5767388"/>
              <a:gd name="connsiteY14" fmla="*/ 723900 h 2514600"/>
              <a:gd name="connsiteX15" fmla="*/ 1852613 w 5767388"/>
              <a:gd name="connsiteY15" fmla="*/ 652462 h 2514600"/>
              <a:gd name="connsiteX16" fmla="*/ 2005013 w 5767388"/>
              <a:gd name="connsiteY16" fmla="*/ 609600 h 2514600"/>
              <a:gd name="connsiteX17" fmla="*/ 2157413 w 5767388"/>
              <a:gd name="connsiteY17" fmla="*/ 533400 h 2514600"/>
              <a:gd name="connsiteX18" fmla="*/ 2228850 w 5767388"/>
              <a:gd name="connsiteY18" fmla="*/ 485775 h 2514600"/>
              <a:gd name="connsiteX19" fmla="*/ 2324100 w 5767388"/>
              <a:gd name="connsiteY19" fmla="*/ 433387 h 2514600"/>
              <a:gd name="connsiteX20" fmla="*/ 2481263 w 5767388"/>
              <a:gd name="connsiteY20" fmla="*/ 404812 h 2514600"/>
              <a:gd name="connsiteX21" fmla="*/ 2547938 w 5767388"/>
              <a:gd name="connsiteY21" fmla="*/ 400050 h 2514600"/>
              <a:gd name="connsiteX22" fmla="*/ 2595563 w 5767388"/>
              <a:gd name="connsiteY22" fmla="*/ 395287 h 2514600"/>
              <a:gd name="connsiteX23" fmla="*/ 2657475 w 5767388"/>
              <a:gd name="connsiteY23" fmla="*/ 385762 h 2514600"/>
              <a:gd name="connsiteX24" fmla="*/ 2786063 w 5767388"/>
              <a:gd name="connsiteY24" fmla="*/ 333375 h 2514600"/>
              <a:gd name="connsiteX25" fmla="*/ 2867025 w 5767388"/>
              <a:gd name="connsiteY25" fmla="*/ 304800 h 2514600"/>
              <a:gd name="connsiteX26" fmla="*/ 3090863 w 5767388"/>
              <a:gd name="connsiteY26" fmla="*/ 204787 h 2514600"/>
              <a:gd name="connsiteX27" fmla="*/ 3481388 w 5767388"/>
              <a:gd name="connsiteY27" fmla="*/ 100012 h 2514600"/>
              <a:gd name="connsiteX28" fmla="*/ 3748088 w 5767388"/>
              <a:gd name="connsiteY28" fmla="*/ 23812 h 2514600"/>
              <a:gd name="connsiteX29" fmla="*/ 3810000 w 5767388"/>
              <a:gd name="connsiteY29" fmla="*/ 19050 h 2514600"/>
              <a:gd name="connsiteX30" fmla="*/ 3957638 w 5767388"/>
              <a:gd name="connsiteY30" fmla="*/ 4762 h 2514600"/>
              <a:gd name="connsiteX31" fmla="*/ 4124325 w 5767388"/>
              <a:gd name="connsiteY31" fmla="*/ 19050 h 2514600"/>
              <a:gd name="connsiteX32" fmla="*/ 4281488 w 5767388"/>
              <a:gd name="connsiteY32" fmla="*/ 52387 h 2514600"/>
              <a:gd name="connsiteX33" fmla="*/ 4576763 w 5767388"/>
              <a:gd name="connsiteY33" fmla="*/ 0 h 2514600"/>
              <a:gd name="connsiteX34" fmla="*/ 4657725 w 5767388"/>
              <a:gd name="connsiteY34" fmla="*/ 38100 h 2514600"/>
              <a:gd name="connsiteX35" fmla="*/ 4686300 w 5767388"/>
              <a:gd name="connsiteY35" fmla="*/ 252412 h 2514600"/>
              <a:gd name="connsiteX36" fmla="*/ 4700588 w 5767388"/>
              <a:gd name="connsiteY36" fmla="*/ 404812 h 2514600"/>
              <a:gd name="connsiteX37" fmla="*/ 4710113 w 5767388"/>
              <a:gd name="connsiteY37" fmla="*/ 604837 h 2514600"/>
              <a:gd name="connsiteX38" fmla="*/ 4786313 w 5767388"/>
              <a:gd name="connsiteY38" fmla="*/ 781050 h 2514600"/>
              <a:gd name="connsiteX39" fmla="*/ 4948238 w 5767388"/>
              <a:gd name="connsiteY39" fmla="*/ 1081087 h 2514600"/>
              <a:gd name="connsiteX40" fmla="*/ 5143500 w 5767388"/>
              <a:gd name="connsiteY40" fmla="*/ 1309687 h 2514600"/>
              <a:gd name="connsiteX41" fmla="*/ 5291138 w 5767388"/>
              <a:gd name="connsiteY41" fmla="*/ 1419225 h 2514600"/>
              <a:gd name="connsiteX42" fmla="*/ 5334000 w 5767388"/>
              <a:gd name="connsiteY42" fmla="*/ 1438275 h 2514600"/>
              <a:gd name="connsiteX43" fmla="*/ 5424488 w 5767388"/>
              <a:gd name="connsiteY43" fmla="*/ 1466850 h 2514600"/>
              <a:gd name="connsiteX44" fmla="*/ 5462588 w 5767388"/>
              <a:gd name="connsiteY44" fmla="*/ 1481137 h 2514600"/>
              <a:gd name="connsiteX45" fmla="*/ 5553075 w 5767388"/>
              <a:gd name="connsiteY45" fmla="*/ 1538287 h 2514600"/>
              <a:gd name="connsiteX46" fmla="*/ 5581650 w 5767388"/>
              <a:gd name="connsiteY46" fmla="*/ 1566862 h 2514600"/>
              <a:gd name="connsiteX47" fmla="*/ 5614988 w 5767388"/>
              <a:gd name="connsiteY47" fmla="*/ 1600200 h 2514600"/>
              <a:gd name="connsiteX48" fmla="*/ 5686425 w 5767388"/>
              <a:gd name="connsiteY48" fmla="*/ 1657350 h 2514600"/>
              <a:gd name="connsiteX49" fmla="*/ 5734050 w 5767388"/>
              <a:gd name="connsiteY49" fmla="*/ 1709737 h 2514600"/>
              <a:gd name="connsiteX50" fmla="*/ 5767388 w 5767388"/>
              <a:gd name="connsiteY50" fmla="*/ 1785937 h 2514600"/>
              <a:gd name="connsiteX51" fmla="*/ 5715000 w 5767388"/>
              <a:gd name="connsiteY51" fmla="*/ 1985962 h 2514600"/>
              <a:gd name="connsiteX52" fmla="*/ 5514975 w 5767388"/>
              <a:gd name="connsiteY52" fmla="*/ 2224087 h 2514600"/>
              <a:gd name="connsiteX53" fmla="*/ 5281613 w 5767388"/>
              <a:gd name="connsiteY53" fmla="*/ 2414587 h 2514600"/>
              <a:gd name="connsiteX54" fmla="*/ 5133975 w 5767388"/>
              <a:gd name="connsiteY54" fmla="*/ 2500312 h 2514600"/>
              <a:gd name="connsiteX55" fmla="*/ 4938713 w 5767388"/>
              <a:gd name="connsiteY55" fmla="*/ 2514600 h 2514600"/>
              <a:gd name="connsiteX56" fmla="*/ 4724400 w 5767388"/>
              <a:gd name="connsiteY56" fmla="*/ 2505075 h 2514600"/>
              <a:gd name="connsiteX57" fmla="*/ 4495800 w 5767388"/>
              <a:gd name="connsiteY57" fmla="*/ 2447925 h 2514600"/>
              <a:gd name="connsiteX58" fmla="*/ 4329113 w 5767388"/>
              <a:gd name="connsiteY58" fmla="*/ 2314575 h 2514600"/>
              <a:gd name="connsiteX59" fmla="*/ 4171950 w 5767388"/>
              <a:gd name="connsiteY59" fmla="*/ 2224087 h 2514600"/>
              <a:gd name="connsiteX60" fmla="*/ 4019550 w 5767388"/>
              <a:gd name="connsiteY60" fmla="*/ 2105025 h 2514600"/>
              <a:gd name="connsiteX61" fmla="*/ 3938588 w 5767388"/>
              <a:gd name="connsiteY61" fmla="*/ 2057400 h 2514600"/>
              <a:gd name="connsiteX62" fmla="*/ 3719513 w 5767388"/>
              <a:gd name="connsiteY62" fmla="*/ 1947862 h 2514600"/>
              <a:gd name="connsiteX63" fmla="*/ 3671888 w 5767388"/>
              <a:gd name="connsiteY63" fmla="*/ 1966912 h 2514600"/>
              <a:gd name="connsiteX64" fmla="*/ 3514725 w 5767388"/>
              <a:gd name="connsiteY64" fmla="*/ 1919287 h 2514600"/>
              <a:gd name="connsiteX65" fmla="*/ 3348038 w 5767388"/>
              <a:gd name="connsiteY65" fmla="*/ 1900237 h 2514600"/>
              <a:gd name="connsiteX66" fmla="*/ 3162300 w 5767388"/>
              <a:gd name="connsiteY66" fmla="*/ 1900237 h 2514600"/>
              <a:gd name="connsiteX67" fmla="*/ 2986088 w 5767388"/>
              <a:gd name="connsiteY67" fmla="*/ 1909762 h 2514600"/>
              <a:gd name="connsiteX68" fmla="*/ 2847975 w 5767388"/>
              <a:gd name="connsiteY68" fmla="*/ 1966912 h 2514600"/>
              <a:gd name="connsiteX69" fmla="*/ 2133600 w 5767388"/>
              <a:gd name="connsiteY69" fmla="*/ 2176462 h 2514600"/>
              <a:gd name="connsiteX70" fmla="*/ 1952625 w 5767388"/>
              <a:gd name="connsiteY70" fmla="*/ 2300287 h 2514600"/>
              <a:gd name="connsiteX71" fmla="*/ 1804988 w 5767388"/>
              <a:gd name="connsiteY71" fmla="*/ 2333625 h 2514600"/>
              <a:gd name="connsiteX72" fmla="*/ 1547813 w 5767388"/>
              <a:gd name="connsiteY72" fmla="*/ 2366962 h 2514600"/>
              <a:gd name="connsiteX73" fmla="*/ 1319213 w 5767388"/>
              <a:gd name="connsiteY73" fmla="*/ 2314575 h 2514600"/>
              <a:gd name="connsiteX74" fmla="*/ 1185863 w 5767388"/>
              <a:gd name="connsiteY74" fmla="*/ 2257425 h 2514600"/>
              <a:gd name="connsiteX75" fmla="*/ 1042988 w 5767388"/>
              <a:gd name="connsiteY75" fmla="*/ 2224087 h 2514600"/>
              <a:gd name="connsiteX76" fmla="*/ 561975 w 5767388"/>
              <a:gd name="connsiteY76" fmla="*/ 2014537 h 2514600"/>
              <a:gd name="connsiteX77" fmla="*/ 423863 w 5767388"/>
              <a:gd name="connsiteY77" fmla="*/ 1909762 h 2514600"/>
              <a:gd name="connsiteX78" fmla="*/ 300038 w 5767388"/>
              <a:gd name="connsiteY78" fmla="*/ 1890712 h 2514600"/>
              <a:gd name="connsiteX79" fmla="*/ 242888 w 5767388"/>
              <a:gd name="connsiteY79" fmla="*/ 1881187 h 2514600"/>
              <a:gd name="connsiteX80" fmla="*/ 0 w 5767388"/>
              <a:gd name="connsiteY80" fmla="*/ 1833562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5767388" h="2514600">
                <a:moveTo>
                  <a:pt x="0" y="1833562"/>
                </a:moveTo>
                <a:lnTo>
                  <a:pt x="157163" y="1638300"/>
                </a:lnTo>
                <a:lnTo>
                  <a:pt x="285750" y="1547812"/>
                </a:lnTo>
                <a:lnTo>
                  <a:pt x="442913" y="1509712"/>
                </a:lnTo>
                <a:lnTo>
                  <a:pt x="704850" y="1357312"/>
                </a:lnTo>
                <a:lnTo>
                  <a:pt x="781050" y="1290637"/>
                </a:lnTo>
                <a:lnTo>
                  <a:pt x="847725" y="1219200"/>
                </a:lnTo>
                <a:lnTo>
                  <a:pt x="976313" y="1114425"/>
                </a:lnTo>
                <a:lnTo>
                  <a:pt x="1200150" y="1071562"/>
                </a:lnTo>
                <a:cubicBezTo>
                  <a:pt x="1214438" y="1068387"/>
                  <a:pt x="1228814" y="1065587"/>
                  <a:pt x="1243013" y="1062037"/>
                </a:cubicBezTo>
                <a:cubicBezTo>
                  <a:pt x="1264070" y="1056773"/>
                  <a:pt x="1250615" y="1057275"/>
                  <a:pt x="1262063" y="1057275"/>
                </a:cubicBezTo>
                <a:lnTo>
                  <a:pt x="1323975" y="1019175"/>
                </a:lnTo>
                <a:lnTo>
                  <a:pt x="1466850" y="895350"/>
                </a:lnTo>
                <a:lnTo>
                  <a:pt x="1619250" y="804862"/>
                </a:lnTo>
                <a:lnTo>
                  <a:pt x="1690688" y="723900"/>
                </a:lnTo>
                <a:lnTo>
                  <a:pt x="1852613" y="652462"/>
                </a:lnTo>
                <a:lnTo>
                  <a:pt x="2005013" y="609600"/>
                </a:lnTo>
                <a:lnTo>
                  <a:pt x="2157413" y="533400"/>
                </a:lnTo>
                <a:lnTo>
                  <a:pt x="2228850" y="485775"/>
                </a:lnTo>
                <a:lnTo>
                  <a:pt x="2324100" y="433387"/>
                </a:lnTo>
                <a:lnTo>
                  <a:pt x="2481263" y="404812"/>
                </a:lnTo>
                <a:cubicBezTo>
                  <a:pt x="2503488" y="403225"/>
                  <a:pt x="2525793" y="402511"/>
                  <a:pt x="2547938" y="400050"/>
                </a:cubicBezTo>
                <a:cubicBezTo>
                  <a:pt x="2611598" y="392977"/>
                  <a:pt x="2508972" y="395287"/>
                  <a:pt x="2595563" y="395287"/>
                </a:cubicBezTo>
                <a:lnTo>
                  <a:pt x="2657475" y="385762"/>
                </a:lnTo>
                <a:lnTo>
                  <a:pt x="2786063" y="333375"/>
                </a:lnTo>
                <a:lnTo>
                  <a:pt x="2867025" y="304800"/>
                </a:lnTo>
                <a:lnTo>
                  <a:pt x="3090863" y="204787"/>
                </a:lnTo>
                <a:lnTo>
                  <a:pt x="3481388" y="100012"/>
                </a:lnTo>
                <a:lnTo>
                  <a:pt x="3748088" y="23812"/>
                </a:lnTo>
                <a:cubicBezTo>
                  <a:pt x="3800452" y="18576"/>
                  <a:pt x="3779759" y="19050"/>
                  <a:pt x="3810000" y="19050"/>
                </a:cubicBezTo>
                <a:lnTo>
                  <a:pt x="3957638" y="4762"/>
                </a:lnTo>
                <a:lnTo>
                  <a:pt x="4124325" y="19050"/>
                </a:lnTo>
                <a:lnTo>
                  <a:pt x="4281488" y="52387"/>
                </a:lnTo>
                <a:lnTo>
                  <a:pt x="4576763" y="0"/>
                </a:lnTo>
                <a:lnTo>
                  <a:pt x="4657725" y="38100"/>
                </a:lnTo>
                <a:lnTo>
                  <a:pt x="4686300" y="252412"/>
                </a:lnTo>
                <a:lnTo>
                  <a:pt x="4700588" y="404812"/>
                </a:lnTo>
                <a:lnTo>
                  <a:pt x="4710113" y="604837"/>
                </a:lnTo>
                <a:lnTo>
                  <a:pt x="4786313" y="781050"/>
                </a:lnTo>
                <a:lnTo>
                  <a:pt x="4948238" y="1081087"/>
                </a:lnTo>
                <a:lnTo>
                  <a:pt x="5143500" y="1309687"/>
                </a:lnTo>
                <a:lnTo>
                  <a:pt x="5291138" y="1419225"/>
                </a:lnTo>
                <a:lnTo>
                  <a:pt x="5334000" y="1438275"/>
                </a:lnTo>
                <a:lnTo>
                  <a:pt x="5424488" y="1466850"/>
                </a:lnTo>
                <a:lnTo>
                  <a:pt x="5462588" y="1481137"/>
                </a:lnTo>
                <a:lnTo>
                  <a:pt x="5553075" y="1538287"/>
                </a:lnTo>
                <a:lnTo>
                  <a:pt x="5581650" y="1566862"/>
                </a:lnTo>
                <a:lnTo>
                  <a:pt x="5614988" y="1600200"/>
                </a:lnTo>
                <a:lnTo>
                  <a:pt x="5686425" y="1657350"/>
                </a:lnTo>
                <a:lnTo>
                  <a:pt x="5734050" y="1709737"/>
                </a:lnTo>
                <a:lnTo>
                  <a:pt x="5767388" y="1785937"/>
                </a:lnTo>
                <a:lnTo>
                  <a:pt x="5715000" y="1985962"/>
                </a:lnTo>
                <a:lnTo>
                  <a:pt x="5514975" y="2224087"/>
                </a:lnTo>
                <a:lnTo>
                  <a:pt x="5281613" y="2414587"/>
                </a:lnTo>
                <a:lnTo>
                  <a:pt x="5133975" y="2500312"/>
                </a:lnTo>
                <a:lnTo>
                  <a:pt x="4938713" y="2514600"/>
                </a:lnTo>
                <a:lnTo>
                  <a:pt x="4724400" y="2505075"/>
                </a:lnTo>
                <a:lnTo>
                  <a:pt x="4495800" y="2447925"/>
                </a:lnTo>
                <a:lnTo>
                  <a:pt x="4329113" y="2314575"/>
                </a:lnTo>
                <a:lnTo>
                  <a:pt x="4171950" y="2224087"/>
                </a:lnTo>
                <a:lnTo>
                  <a:pt x="4019550" y="2105025"/>
                </a:lnTo>
                <a:lnTo>
                  <a:pt x="3938588" y="2057400"/>
                </a:lnTo>
                <a:lnTo>
                  <a:pt x="3719513" y="1947862"/>
                </a:lnTo>
                <a:lnTo>
                  <a:pt x="3671888" y="1966912"/>
                </a:lnTo>
                <a:lnTo>
                  <a:pt x="3514725" y="1919287"/>
                </a:lnTo>
                <a:lnTo>
                  <a:pt x="3348038" y="1900237"/>
                </a:lnTo>
                <a:lnTo>
                  <a:pt x="3162300" y="1900237"/>
                </a:lnTo>
                <a:lnTo>
                  <a:pt x="2986088" y="1909762"/>
                </a:lnTo>
                <a:lnTo>
                  <a:pt x="2847975" y="1966912"/>
                </a:lnTo>
                <a:lnTo>
                  <a:pt x="2133600" y="2176462"/>
                </a:lnTo>
                <a:lnTo>
                  <a:pt x="1952625" y="2300287"/>
                </a:lnTo>
                <a:lnTo>
                  <a:pt x="1804988" y="2333625"/>
                </a:lnTo>
                <a:lnTo>
                  <a:pt x="1547813" y="2366962"/>
                </a:lnTo>
                <a:lnTo>
                  <a:pt x="1319213" y="2314575"/>
                </a:lnTo>
                <a:lnTo>
                  <a:pt x="1185863" y="2257425"/>
                </a:lnTo>
                <a:lnTo>
                  <a:pt x="1042988" y="2224087"/>
                </a:lnTo>
                <a:lnTo>
                  <a:pt x="561975" y="2014537"/>
                </a:lnTo>
                <a:lnTo>
                  <a:pt x="423863" y="1909762"/>
                </a:lnTo>
                <a:lnTo>
                  <a:pt x="300038" y="1890712"/>
                </a:lnTo>
                <a:cubicBezTo>
                  <a:pt x="249300" y="1880564"/>
                  <a:pt x="268602" y="1881187"/>
                  <a:pt x="242888" y="1881187"/>
                </a:cubicBezTo>
                <a:lnTo>
                  <a:pt x="0" y="1833562"/>
                </a:lnTo>
                <a:close/>
              </a:path>
            </a:pathLst>
          </a:cu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71962B1-3170-48B8-BFC5-7A9C735A88C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211" y="1063108"/>
            <a:ext cx="2541590" cy="1707181"/>
          </a:xfrm>
          <a:prstGeom prst="rect">
            <a:avLst/>
          </a:prstGeom>
        </p:spPr>
      </p:pic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1BDEB5B0-E72B-4709-8111-DD0F1955C8BC}"/>
              </a:ext>
            </a:extLst>
          </p:cNvPr>
          <p:cNvSpPr/>
          <p:nvPr/>
        </p:nvSpPr>
        <p:spPr>
          <a:xfrm>
            <a:off x="695325" y="1669256"/>
            <a:ext cx="1014413" cy="447675"/>
          </a:xfrm>
          <a:custGeom>
            <a:avLst/>
            <a:gdLst>
              <a:gd name="connsiteX0" fmla="*/ 0 w 1014413"/>
              <a:gd name="connsiteY0" fmla="*/ 288132 h 447675"/>
              <a:gd name="connsiteX1" fmla="*/ 76200 w 1014413"/>
              <a:gd name="connsiteY1" fmla="*/ 266700 h 447675"/>
              <a:gd name="connsiteX2" fmla="*/ 133350 w 1014413"/>
              <a:gd name="connsiteY2" fmla="*/ 221457 h 447675"/>
              <a:gd name="connsiteX3" fmla="*/ 152400 w 1014413"/>
              <a:gd name="connsiteY3" fmla="*/ 195263 h 447675"/>
              <a:gd name="connsiteX4" fmla="*/ 211931 w 1014413"/>
              <a:gd name="connsiteY4" fmla="*/ 180975 h 447675"/>
              <a:gd name="connsiteX5" fmla="*/ 250031 w 1014413"/>
              <a:gd name="connsiteY5" fmla="*/ 150019 h 447675"/>
              <a:gd name="connsiteX6" fmla="*/ 357188 w 1014413"/>
              <a:gd name="connsiteY6" fmla="*/ 97632 h 447675"/>
              <a:gd name="connsiteX7" fmla="*/ 514350 w 1014413"/>
              <a:gd name="connsiteY7" fmla="*/ 52388 h 447675"/>
              <a:gd name="connsiteX8" fmla="*/ 754856 w 1014413"/>
              <a:gd name="connsiteY8" fmla="*/ 0 h 447675"/>
              <a:gd name="connsiteX9" fmla="*/ 783431 w 1014413"/>
              <a:gd name="connsiteY9" fmla="*/ 28575 h 447675"/>
              <a:gd name="connsiteX10" fmla="*/ 783431 w 1014413"/>
              <a:gd name="connsiteY10" fmla="*/ 95250 h 447675"/>
              <a:gd name="connsiteX11" fmla="*/ 802481 w 1014413"/>
              <a:gd name="connsiteY11" fmla="*/ 150019 h 447675"/>
              <a:gd name="connsiteX12" fmla="*/ 854869 w 1014413"/>
              <a:gd name="connsiteY12" fmla="*/ 195263 h 447675"/>
              <a:gd name="connsiteX13" fmla="*/ 895350 w 1014413"/>
              <a:gd name="connsiteY13" fmla="*/ 228600 h 447675"/>
              <a:gd name="connsiteX14" fmla="*/ 928688 w 1014413"/>
              <a:gd name="connsiteY14" fmla="*/ 245269 h 447675"/>
              <a:gd name="connsiteX15" fmla="*/ 950119 w 1014413"/>
              <a:gd name="connsiteY15" fmla="*/ 245269 h 447675"/>
              <a:gd name="connsiteX16" fmla="*/ 1014413 w 1014413"/>
              <a:gd name="connsiteY16" fmla="*/ 264319 h 447675"/>
              <a:gd name="connsiteX17" fmla="*/ 900113 w 1014413"/>
              <a:gd name="connsiteY17" fmla="*/ 402432 h 447675"/>
              <a:gd name="connsiteX18" fmla="*/ 821531 w 1014413"/>
              <a:gd name="connsiteY18" fmla="*/ 447675 h 447675"/>
              <a:gd name="connsiteX19" fmla="*/ 776288 w 1014413"/>
              <a:gd name="connsiteY19" fmla="*/ 411957 h 447675"/>
              <a:gd name="connsiteX20" fmla="*/ 735806 w 1014413"/>
              <a:gd name="connsiteY20" fmla="*/ 388144 h 447675"/>
              <a:gd name="connsiteX21" fmla="*/ 661988 w 1014413"/>
              <a:gd name="connsiteY21" fmla="*/ 347663 h 447675"/>
              <a:gd name="connsiteX22" fmla="*/ 631031 w 1014413"/>
              <a:gd name="connsiteY22" fmla="*/ 340519 h 447675"/>
              <a:gd name="connsiteX23" fmla="*/ 576263 w 1014413"/>
              <a:gd name="connsiteY23" fmla="*/ 333375 h 447675"/>
              <a:gd name="connsiteX24" fmla="*/ 521494 w 1014413"/>
              <a:gd name="connsiteY24" fmla="*/ 316707 h 447675"/>
              <a:gd name="connsiteX25" fmla="*/ 459581 w 1014413"/>
              <a:gd name="connsiteY25" fmla="*/ 328613 h 447675"/>
              <a:gd name="connsiteX26" fmla="*/ 342900 w 1014413"/>
              <a:gd name="connsiteY26" fmla="*/ 373857 h 447675"/>
              <a:gd name="connsiteX27" fmla="*/ 271463 w 1014413"/>
              <a:gd name="connsiteY27" fmla="*/ 395288 h 447675"/>
              <a:gd name="connsiteX28" fmla="*/ 200025 w 1014413"/>
              <a:gd name="connsiteY28" fmla="*/ 378619 h 447675"/>
              <a:gd name="connsiteX29" fmla="*/ 135731 w 1014413"/>
              <a:gd name="connsiteY29" fmla="*/ 352425 h 447675"/>
              <a:gd name="connsiteX30" fmla="*/ 52388 w 1014413"/>
              <a:gd name="connsiteY30" fmla="*/ 321469 h 447675"/>
              <a:gd name="connsiteX31" fmla="*/ 0 w 1014413"/>
              <a:gd name="connsiteY31" fmla="*/ 288132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14413" h="447675">
                <a:moveTo>
                  <a:pt x="0" y="288132"/>
                </a:moveTo>
                <a:lnTo>
                  <a:pt x="76200" y="266700"/>
                </a:lnTo>
                <a:lnTo>
                  <a:pt x="133350" y="221457"/>
                </a:lnTo>
                <a:lnTo>
                  <a:pt x="152400" y="195263"/>
                </a:lnTo>
                <a:lnTo>
                  <a:pt x="211931" y="180975"/>
                </a:lnTo>
                <a:lnTo>
                  <a:pt x="250031" y="150019"/>
                </a:lnTo>
                <a:lnTo>
                  <a:pt x="357188" y="97632"/>
                </a:lnTo>
                <a:lnTo>
                  <a:pt x="514350" y="52388"/>
                </a:lnTo>
                <a:lnTo>
                  <a:pt x="754856" y="0"/>
                </a:lnTo>
                <a:lnTo>
                  <a:pt x="783431" y="28575"/>
                </a:lnTo>
                <a:lnTo>
                  <a:pt x="783431" y="95250"/>
                </a:lnTo>
                <a:lnTo>
                  <a:pt x="802481" y="150019"/>
                </a:lnTo>
                <a:lnTo>
                  <a:pt x="854869" y="195263"/>
                </a:lnTo>
                <a:lnTo>
                  <a:pt x="895350" y="228600"/>
                </a:lnTo>
                <a:lnTo>
                  <a:pt x="928688" y="245269"/>
                </a:lnTo>
                <a:lnTo>
                  <a:pt x="950119" y="245269"/>
                </a:lnTo>
                <a:lnTo>
                  <a:pt x="1014413" y="264319"/>
                </a:lnTo>
                <a:lnTo>
                  <a:pt x="900113" y="402432"/>
                </a:lnTo>
                <a:lnTo>
                  <a:pt x="821531" y="447675"/>
                </a:lnTo>
                <a:lnTo>
                  <a:pt x="776288" y="411957"/>
                </a:lnTo>
                <a:lnTo>
                  <a:pt x="735806" y="388144"/>
                </a:lnTo>
                <a:lnTo>
                  <a:pt x="661988" y="347663"/>
                </a:lnTo>
                <a:lnTo>
                  <a:pt x="631031" y="340519"/>
                </a:lnTo>
                <a:lnTo>
                  <a:pt x="576263" y="333375"/>
                </a:lnTo>
                <a:lnTo>
                  <a:pt x="521494" y="316707"/>
                </a:lnTo>
                <a:lnTo>
                  <a:pt x="459581" y="328613"/>
                </a:lnTo>
                <a:lnTo>
                  <a:pt x="342900" y="373857"/>
                </a:lnTo>
                <a:lnTo>
                  <a:pt x="271463" y="395288"/>
                </a:lnTo>
                <a:lnTo>
                  <a:pt x="200025" y="378619"/>
                </a:lnTo>
                <a:lnTo>
                  <a:pt x="135731" y="352425"/>
                </a:lnTo>
                <a:lnTo>
                  <a:pt x="52388" y="321469"/>
                </a:lnTo>
                <a:lnTo>
                  <a:pt x="0" y="288132"/>
                </a:lnTo>
                <a:close/>
              </a:path>
            </a:pathLst>
          </a:cu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25BC67-1EB5-49D8-B35F-3F909FDF1D2D}"/>
              </a:ext>
            </a:extLst>
          </p:cNvPr>
          <p:cNvSpPr/>
          <p:nvPr/>
        </p:nvSpPr>
        <p:spPr>
          <a:xfrm>
            <a:off x="303210" y="1063108"/>
            <a:ext cx="2541590" cy="17071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74B548F-8D8D-4F1C-AB74-7A5F3B58A2E1}"/>
              </a:ext>
            </a:extLst>
          </p:cNvPr>
          <p:cNvSpPr txBox="1"/>
          <p:nvPr/>
        </p:nvSpPr>
        <p:spPr>
          <a:xfrm>
            <a:off x="1574005" y="5661882"/>
            <a:ext cx="3983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>
                <a:solidFill>
                  <a:schemeClr val="bg2">
                    <a:lumMod val="75000"/>
                  </a:schemeClr>
                </a:solidFill>
              </a:rPr>
              <a:t>Sites inscrits et classés de l’Ile du Saulcy, Metz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C0B5833-6C7A-4F95-B2D2-926771700E17}"/>
              </a:ext>
            </a:extLst>
          </p:cNvPr>
          <p:cNvSpPr/>
          <p:nvPr/>
        </p:nvSpPr>
        <p:spPr>
          <a:xfrm>
            <a:off x="600074" y="4705350"/>
            <a:ext cx="367665" cy="201930"/>
          </a:xfrm>
          <a:prstGeom prst="rect">
            <a:avLst/>
          </a:prstGeom>
          <a:solidFill>
            <a:srgbClr val="CD92C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1D8314-ED5D-4534-BDBE-DD9B8EAACD4E}"/>
              </a:ext>
            </a:extLst>
          </p:cNvPr>
          <p:cNvSpPr/>
          <p:nvPr/>
        </p:nvSpPr>
        <p:spPr>
          <a:xfrm>
            <a:off x="600074" y="5007477"/>
            <a:ext cx="367665" cy="201930"/>
          </a:xfrm>
          <a:prstGeom prst="rect">
            <a:avLst/>
          </a:prstGeom>
          <a:solidFill>
            <a:srgbClr val="E89CCF"/>
          </a:solidFill>
          <a:ln>
            <a:solidFill>
              <a:srgbClr val="DA5C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02D8475-B106-40C3-8DAB-5A1E30FCE454}"/>
              </a:ext>
            </a:extLst>
          </p:cNvPr>
          <p:cNvSpPr txBox="1"/>
          <p:nvPr/>
        </p:nvSpPr>
        <p:spPr>
          <a:xfrm>
            <a:off x="1103523" y="4670052"/>
            <a:ext cx="825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Site classé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200FABC-A09A-45E1-8687-60F0AEFB0E40}"/>
              </a:ext>
            </a:extLst>
          </p:cNvPr>
          <p:cNvSpPr txBox="1"/>
          <p:nvPr/>
        </p:nvSpPr>
        <p:spPr>
          <a:xfrm>
            <a:off x="1095508" y="4950735"/>
            <a:ext cx="833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Site inscrit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F87AE64-BEB6-42B6-9793-1F95AA3B1EF9}"/>
              </a:ext>
            </a:extLst>
          </p:cNvPr>
          <p:cNvCxnSpPr/>
          <p:nvPr/>
        </p:nvCxnSpPr>
        <p:spPr>
          <a:xfrm>
            <a:off x="600074" y="5433060"/>
            <a:ext cx="367665" cy="0"/>
          </a:xfrm>
          <a:prstGeom prst="line">
            <a:avLst/>
          </a:prstGeom>
          <a:ln w="38100">
            <a:solidFill>
              <a:srgbClr val="C55A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21595549-CC97-4C95-9F08-9CEDD8B3F7FE}"/>
              </a:ext>
            </a:extLst>
          </p:cNvPr>
          <p:cNvSpPr txBox="1"/>
          <p:nvPr/>
        </p:nvSpPr>
        <p:spPr>
          <a:xfrm>
            <a:off x="1095508" y="5291972"/>
            <a:ext cx="1882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Périmètre de l’Ile du Saulcy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7FFBCB0-D820-4D83-B12F-F36A565054E7}"/>
              </a:ext>
            </a:extLst>
          </p:cNvPr>
          <p:cNvSpPr txBox="1"/>
          <p:nvPr/>
        </p:nvSpPr>
        <p:spPr>
          <a:xfrm>
            <a:off x="4790320" y="4487298"/>
            <a:ext cx="2967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hlinkClick r:id="rId6"/>
              </a:rPr>
              <a:t>Source</a:t>
            </a:r>
            <a:r>
              <a:rPr lang="fr-FR" sz="1200" i="1" dirty="0"/>
              <a:t> : DREAL Grand Est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5FF59E28-CE4B-431B-87CB-82DC46D0D504}"/>
              </a:ext>
            </a:extLst>
          </p:cNvPr>
          <p:cNvSpPr/>
          <p:nvPr/>
        </p:nvSpPr>
        <p:spPr>
          <a:xfrm>
            <a:off x="213114" y="1319438"/>
            <a:ext cx="11639550" cy="3711509"/>
          </a:xfrm>
          <a:prstGeom prst="roundRect">
            <a:avLst/>
          </a:prstGeom>
          <a:solidFill>
            <a:srgbClr val="E2F0D9">
              <a:alpha val="8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bg2">
                    <a:lumMod val="50000"/>
                  </a:schemeClr>
                </a:solidFill>
              </a:rPr>
              <a:t>Les travaux en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</a:rPr>
              <a:t>site classé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</a:rPr>
              <a:t>sont soumis à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</a:rPr>
              <a:t>autorisation spéciale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</a:rPr>
              <a:t>au titre du code de l’Environnement, sauf s’ils relèvent de l’exploitation courante des fonds ruraux ou de l’entretien des constructions.</a:t>
            </a:r>
          </a:p>
          <a:p>
            <a:pPr algn="ctr"/>
            <a:endParaRPr lang="fr-FR" sz="2800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fr-FR" sz="2000" dirty="0">
                <a:solidFill>
                  <a:schemeClr val="bg2">
                    <a:lumMod val="50000"/>
                  </a:schemeClr>
                </a:solidFill>
              </a:rPr>
              <a:t>Les travaux en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</a:rPr>
              <a:t>site inscrit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</a:rPr>
              <a:t>sont soumis à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</a:rPr>
              <a:t>déclaration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</a:rPr>
              <a:t> quatre mois avant le début de leur réalisation à l’exception des travaux d’exploitation courante des fonds ruraux et d’entretien des constructions (Code de l’Environnement, articles L341-1 et R341-9)</a:t>
            </a:r>
            <a:r>
              <a:rPr lang="fr-FR" sz="2800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</a:rPr>
              <a:t>Les permis de démolir en site inscrit ne peuvent être délivrés qu’avec l’accord exprès de l’Architecte des Bâtiments de France (Code de l’Urbanisme, articles R424-2 et R425-18)</a:t>
            </a:r>
            <a:endParaRPr lang="fr-FR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7D6BB55-4E90-493C-92C3-C20E560BBB49}"/>
              </a:ext>
            </a:extLst>
          </p:cNvPr>
          <p:cNvSpPr txBox="1"/>
          <p:nvPr/>
        </p:nvSpPr>
        <p:spPr>
          <a:xfrm>
            <a:off x="9825003" y="4671266"/>
            <a:ext cx="3213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Source : DREAL Grand-Est</a:t>
            </a:r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24679359-FD5C-49DC-AA2D-4A30B07440F8}"/>
              </a:ext>
            </a:extLst>
          </p:cNvPr>
          <p:cNvSpPr/>
          <p:nvPr/>
        </p:nvSpPr>
        <p:spPr>
          <a:xfrm>
            <a:off x="-59267" y="0"/>
            <a:ext cx="12251267" cy="650876"/>
          </a:xfrm>
          <a:prstGeom prst="roundRect">
            <a:avLst/>
          </a:prstGeom>
          <a:solidFill>
            <a:srgbClr val="87A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/>
              <a:t>Classement et inscription du site au titre du Code de l’environnement et de l’urbanisme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08A5AB8-10BA-4AB7-9F82-AF1BB0F72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393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2641DFB-4589-4477-90A3-F6163A05BB68}"/>
              </a:ext>
            </a:extLst>
          </p:cNvPr>
          <p:cNvSpPr/>
          <p:nvPr/>
        </p:nvSpPr>
        <p:spPr>
          <a:xfrm>
            <a:off x="0" y="6357668"/>
            <a:ext cx="12192000" cy="500331"/>
          </a:xfrm>
          <a:prstGeom prst="rect">
            <a:avLst/>
          </a:prstGeom>
          <a:solidFill>
            <a:srgbClr val="87A896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60A9BB-C722-4EA4-B5FE-6FAA8755E3B6}"/>
              </a:ext>
            </a:extLst>
          </p:cNvPr>
          <p:cNvSpPr txBox="1"/>
          <p:nvPr/>
        </p:nvSpPr>
        <p:spPr>
          <a:xfrm>
            <a:off x="1187370" y="6438556"/>
            <a:ext cx="10665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chemeClr val="bg2">
                    <a:lumMod val="25000"/>
                  </a:schemeClr>
                </a:solidFill>
              </a:rPr>
              <a:t>Direction du Patrimoine Immobilier – Sous Direction Prospective et Stratégie Immobilière</a:t>
            </a:r>
          </a:p>
        </p:txBody>
      </p:sp>
      <p:pic>
        <p:nvPicPr>
          <p:cNvPr id="7" name="Picture 2" descr="Fichier:Logo Université de Lorraine.svg — Wikipédia">
            <a:extLst>
              <a:ext uri="{FF2B5EF4-FFF2-40B4-BE49-F238E27FC236}">
                <a16:creationId xmlns:a16="http://schemas.microsoft.com/office/drawing/2014/main" id="{AC8EEB44-3AB4-4D6A-AC5E-29F6402CF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114" y="6438556"/>
            <a:ext cx="974256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8023413-230D-4830-A98F-9ACDEBB965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9944" y="926371"/>
            <a:ext cx="6325213" cy="4500368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C85F2A3-4602-4E84-9F55-B64B52C3A81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775" y="926371"/>
            <a:ext cx="2447863" cy="105364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4A53FC30-8D63-4985-A990-6FCAC22DF3CA}"/>
              </a:ext>
            </a:extLst>
          </p:cNvPr>
          <p:cNvSpPr/>
          <p:nvPr/>
        </p:nvSpPr>
        <p:spPr>
          <a:xfrm>
            <a:off x="8667750" y="966982"/>
            <a:ext cx="2016288" cy="999420"/>
          </a:xfrm>
          <a:custGeom>
            <a:avLst/>
            <a:gdLst>
              <a:gd name="connsiteX0" fmla="*/ 0 w 1981200"/>
              <a:gd name="connsiteY0" fmla="*/ 581025 h 895350"/>
              <a:gd name="connsiteX1" fmla="*/ 238125 w 1981200"/>
              <a:gd name="connsiteY1" fmla="*/ 419100 h 895350"/>
              <a:gd name="connsiteX2" fmla="*/ 419100 w 1981200"/>
              <a:gd name="connsiteY2" fmla="*/ 342900 h 895350"/>
              <a:gd name="connsiteX3" fmla="*/ 619125 w 1981200"/>
              <a:gd name="connsiteY3" fmla="*/ 276225 h 895350"/>
              <a:gd name="connsiteX4" fmla="*/ 809625 w 1981200"/>
              <a:gd name="connsiteY4" fmla="*/ 190500 h 895350"/>
              <a:gd name="connsiteX5" fmla="*/ 1000125 w 1981200"/>
              <a:gd name="connsiteY5" fmla="*/ 114300 h 895350"/>
              <a:gd name="connsiteX6" fmla="*/ 1257300 w 1981200"/>
              <a:gd name="connsiteY6" fmla="*/ 85725 h 895350"/>
              <a:gd name="connsiteX7" fmla="*/ 1438275 w 1981200"/>
              <a:gd name="connsiteY7" fmla="*/ 0 h 895350"/>
              <a:gd name="connsiteX8" fmla="*/ 1571625 w 1981200"/>
              <a:gd name="connsiteY8" fmla="*/ 0 h 895350"/>
              <a:gd name="connsiteX9" fmla="*/ 1657350 w 1981200"/>
              <a:gd name="connsiteY9" fmla="*/ 133350 h 895350"/>
              <a:gd name="connsiteX10" fmla="*/ 1657350 w 1981200"/>
              <a:gd name="connsiteY10" fmla="*/ 276225 h 895350"/>
              <a:gd name="connsiteX11" fmla="*/ 1685925 w 1981200"/>
              <a:gd name="connsiteY11" fmla="*/ 390525 h 895350"/>
              <a:gd name="connsiteX12" fmla="*/ 1752600 w 1981200"/>
              <a:gd name="connsiteY12" fmla="*/ 457200 h 895350"/>
              <a:gd name="connsiteX13" fmla="*/ 1790700 w 1981200"/>
              <a:gd name="connsiteY13" fmla="*/ 504825 h 895350"/>
              <a:gd name="connsiteX14" fmla="*/ 1895475 w 1981200"/>
              <a:gd name="connsiteY14" fmla="*/ 571500 h 895350"/>
              <a:gd name="connsiteX15" fmla="*/ 1981200 w 1981200"/>
              <a:gd name="connsiteY15" fmla="*/ 647700 h 895350"/>
              <a:gd name="connsiteX16" fmla="*/ 1885950 w 1981200"/>
              <a:gd name="connsiteY16" fmla="*/ 866775 h 895350"/>
              <a:gd name="connsiteX17" fmla="*/ 1781175 w 1981200"/>
              <a:gd name="connsiteY17" fmla="*/ 895350 h 895350"/>
              <a:gd name="connsiteX18" fmla="*/ 1562100 w 1981200"/>
              <a:gd name="connsiteY18" fmla="*/ 885825 h 895350"/>
              <a:gd name="connsiteX19" fmla="*/ 1400175 w 1981200"/>
              <a:gd name="connsiteY19" fmla="*/ 800100 h 895350"/>
              <a:gd name="connsiteX20" fmla="*/ 1238250 w 1981200"/>
              <a:gd name="connsiteY20" fmla="*/ 695325 h 895350"/>
              <a:gd name="connsiteX21" fmla="*/ 1095375 w 1981200"/>
              <a:gd name="connsiteY21" fmla="*/ 685800 h 895350"/>
              <a:gd name="connsiteX22" fmla="*/ 981075 w 1981200"/>
              <a:gd name="connsiteY22" fmla="*/ 685800 h 895350"/>
              <a:gd name="connsiteX23" fmla="*/ 819150 w 1981200"/>
              <a:gd name="connsiteY23" fmla="*/ 685800 h 895350"/>
              <a:gd name="connsiteX24" fmla="*/ 676275 w 1981200"/>
              <a:gd name="connsiteY24" fmla="*/ 790575 h 895350"/>
              <a:gd name="connsiteX25" fmla="*/ 504825 w 1981200"/>
              <a:gd name="connsiteY25" fmla="*/ 828675 h 895350"/>
              <a:gd name="connsiteX26" fmla="*/ 266700 w 1981200"/>
              <a:gd name="connsiteY26" fmla="*/ 733425 h 895350"/>
              <a:gd name="connsiteX27" fmla="*/ 123825 w 1981200"/>
              <a:gd name="connsiteY27" fmla="*/ 666750 h 895350"/>
              <a:gd name="connsiteX28" fmla="*/ 0 w 1981200"/>
              <a:gd name="connsiteY28" fmla="*/ 647700 h 895350"/>
              <a:gd name="connsiteX29" fmla="*/ 0 w 1981200"/>
              <a:gd name="connsiteY29" fmla="*/ 581025 h 89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81200" h="895350">
                <a:moveTo>
                  <a:pt x="0" y="581025"/>
                </a:moveTo>
                <a:lnTo>
                  <a:pt x="238125" y="419100"/>
                </a:lnTo>
                <a:lnTo>
                  <a:pt x="419100" y="342900"/>
                </a:lnTo>
                <a:lnTo>
                  <a:pt x="619125" y="276225"/>
                </a:lnTo>
                <a:lnTo>
                  <a:pt x="809625" y="190500"/>
                </a:lnTo>
                <a:lnTo>
                  <a:pt x="1000125" y="114300"/>
                </a:lnTo>
                <a:lnTo>
                  <a:pt x="1257300" y="85725"/>
                </a:lnTo>
                <a:lnTo>
                  <a:pt x="1438275" y="0"/>
                </a:lnTo>
                <a:lnTo>
                  <a:pt x="1571625" y="0"/>
                </a:lnTo>
                <a:lnTo>
                  <a:pt x="1657350" y="133350"/>
                </a:lnTo>
                <a:lnTo>
                  <a:pt x="1657350" y="276225"/>
                </a:lnTo>
                <a:lnTo>
                  <a:pt x="1685925" y="390525"/>
                </a:lnTo>
                <a:lnTo>
                  <a:pt x="1752600" y="457200"/>
                </a:lnTo>
                <a:lnTo>
                  <a:pt x="1790700" y="504825"/>
                </a:lnTo>
                <a:lnTo>
                  <a:pt x="1895475" y="571500"/>
                </a:lnTo>
                <a:lnTo>
                  <a:pt x="1981200" y="647700"/>
                </a:lnTo>
                <a:lnTo>
                  <a:pt x="1885950" y="866775"/>
                </a:lnTo>
                <a:lnTo>
                  <a:pt x="1781175" y="895350"/>
                </a:lnTo>
                <a:lnTo>
                  <a:pt x="1562100" y="885825"/>
                </a:lnTo>
                <a:lnTo>
                  <a:pt x="1400175" y="800100"/>
                </a:lnTo>
                <a:lnTo>
                  <a:pt x="1238250" y="695325"/>
                </a:lnTo>
                <a:lnTo>
                  <a:pt x="1095375" y="685800"/>
                </a:lnTo>
                <a:lnTo>
                  <a:pt x="981075" y="685800"/>
                </a:lnTo>
                <a:lnTo>
                  <a:pt x="819150" y="685800"/>
                </a:lnTo>
                <a:lnTo>
                  <a:pt x="676275" y="790575"/>
                </a:lnTo>
                <a:lnTo>
                  <a:pt x="504825" y="828675"/>
                </a:lnTo>
                <a:lnTo>
                  <a:pt x="266700" y="733425"/>
                </a:lnTo>
                <a:lnTo>
                  <a:pt x="123825" y="666750"/>
                </a:lnTo>
                <a:lnTo>
                  <a:pt x="0" y="647700"/>
                </a:lnTo>
                <a:lnTo>
                  <a:pt x="0" y="581025"/>
                </a:lnTo>
                <a:close/>
              </a:path>
            </a:pathLst>
          </a:cu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49142B-F966-420E-9A8E-9C6CA1A2B511}"/>
              </a:ext>
            </a:extLst>
          </p:cNvPr>
          <p:cNvSpPr/>
          <p:nvPr/>
        </p:nvSpPr>
        <p:spPr>
          <a:xfrm>
            <a:off x="10006013" y="1581804"/>
            <a:ext cx="678025" cy="332721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E5EBBD85-F65B-4D51-AB58-12741E315E5A}"/>
              </a:ext>
            </a:extLst>
          </p:cNvPr>
          <p:cNvSpPr/>
          <p:nvPr/>
        </p:nvSpPr>
        <p:spPr>
          <a:xfrm>
            <a:off x="3943350" y="2266950"/>
            <a:ext cx="5276850" cy="2705100"/>
          </a:xfrm>
          <a:custGeom>
            <a:avLst/>
            <a:gdLst>
              <a:gd name="connsiteX0" fmla="*/ 0 w 5276850"/>
              <a:gd name="connsiteY0" fmla="*/ 1352550 h 2705100"/>
              <a:gd name="connsiteX1" fmla="*/ 361950 w 5276850"/>
              <a:gd name="connsiteY1" fmla="*/ 752475 h 2705100"/>
              <a:gd name="connsiteX2" fmla="*/ 333375 w 5276850"/>
              <a:gd name="connsiteY2" fmla="*/ 438150 h 2705100"/>
              <a:gd name="connsiteX3" fmla="*/ 781050 w 5276850"/>
              <a:gd name="connsiteY3" fmla="*/ 0 h 2705100"/>
              <a:gd name="connsiteX4" fmla="*/ 4533900 w 5276850"/>
              <a:gd name="connsiteY4" fmla="*/ 2257425 h 2705100"/>
              <a:gd name="connsiteX5" fmla="*/ 4953000 w 5276850"/>
              <a:gd name="connsiteY5" fmla="*/ 1657350 h 2705100"/>
              <a:gd name="connsiteX6" fmla="*/ 5276850 w 5276850"/>
              <a:gd name="connsiteY6" fmla="*/ 1857375 h 2705100"/>
              <a:gd name="connsiteX7" fmla="*/ 4886325 w 5276850"/>
              <a:gd name="connsiteY7" fmla="*/ 2371725 h 2705100"/>
              <a:gd name="connsiteX8" fmla="*/ 4467225 w 5276850"/>
              <a:gd name="connsiteY8" fmla="*/ 2571750 h 2705100"/>
              <a:gd name="connsiteX9" fmla="*/ 4191000 w 5276850"/>
              <a:gd name="connsiteY9" fmla="*/ 2638425 h 2705100"/>
              <a:gd name="connsiteX10" fmla="*/ 4010025 w 5276850"/>
              <a:gd name="connsiteY10" fmla="*/ 2705100 h 2705100"/>
              <a:gd name="connsiteX11" fmla="*/ 4048125 w 5276850"/>
              <a:gd name="connsiteY11" fmla="*/ 2447925 h 2705100"/>
              <a:gd name="connsiteX12" fmla="*/ 3190875 w 5276850"/>
              <a:gd name="connsiteY12" fmla="*/ 2333625 h 2705100"/>
              <a:gd name="connsiteX13" fmla="*/ 2181225 w 5276850"/>
              <a:gd name="connsiteY13" fmla="*/ 1762125 h 2705100"/>
              <a:gd name="connsiteX14" fmla="*/ 1724025 w 5276850"/>
              <a:gd name="connsiteY14" fmla="*/ 2543175 h 2705100"/>
              <a:gd name="connsiteX15" fmla="*/ 1485900 w 5276850"/>
              <a:gd name="connsiteY15" fmla="*/ 2447925 h 2705100"/>
              <a:gd name="connsiteX16" fmla="*/ 1219200 w 5276850"/>
              <a:gd name="connsiteY16" fmla="*/ 2238375 h 2705100"/>
              <a:gd name="connsiteX17" fmla="*/ 1038225 w 5276850"/>
              <a:gd name="connsiteY17" fmla="*/ 2105025 h 2705100"/>
              <a:gd name="connsiteX18" fmla="*/ 923925 w 5276850"/>
              <a:gd name="connsiteY18" fmla="*/ 1952625 h 2705100"/>
              <a:gd name="connsiteX19" fmla="*/ 723900 w 5276850"/>
              <a:gd name="connsiteY19" fmla="*/ 1885950 h 2705100"/>
              <a:gd name="connsiteX20" fmla="*/ 495300 w 5276850"/>
              <a:gd name="connsiteY20" fmla="*/ 1809750 h 2705100"/>
              <a:gd name="connsiteX21" fmla="*/ 0 w 5276850"/>
              <a:gd name="connsiteY21" fmla="*/ 135255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76850" h="2705100">
                <a:moveTo>
                  <a:pt x="0" y="1352550"/>
                </a:moveTo>
                <a:lnTo>
                  <a:pt x="361950" y="752475"/>
                </a:lnTo>
                <a:lnTo>
                  <a:pt x="333375" y="438150"/>
                </a:lnTo>
                <a:lnTo>
                  <a:pt x="781050" y="0"/>
                </a:lnTo>
                <a:lnTo>
                  <a:pt x="4533900" y="2257425"/>
                </a:lnTo>
                <a:lnTo>
                  <a:pt x="4953000" y="1657350"/>
                </a:lnTo>
                <a:lnTo>
                  <a:pt x="5276850" y="1857375"/>
                </a:lnTo>
                <a:lnTo>
                  <a:pt x="4886325" y="2371725"/>
                </a:lnTo>
                <a:lnTo>
                  <a:pt x="4467225" y="2571750"/>
                </a:lnTo>
                <a:lnTo>
                  <a:pt x="4191000" y="2638425"/>
                </a:lnTo>
                <a:lnTo>
                  <a:pt x="4010025" y="2705100"/>
                </a:lnTo>
                <a:lnTo>
                  <a:pt x="4048125" y="2447925"/>
                </a:lnTo>
                <a:lnTo>
                  <a:pt x="3190875" y="2333625"/>
                </a:lnTo>
                <a:lnTo>
                  <a:pt x="2181225" y="1762125"/>
                </a:lnTo>
                <a:lnTo>
                  <a:pt x="1724025" y="2543175"/>
                </a:lnTo>
                <a:lnTo>
                  <a:pt x="1485900" y="2447925"/>
                </a:lnTo>
                <a:lnTo>
                  <a:pt x="1219200" y="2238375"/>
                </a:lnTo>
                <a:lnTo>
                  <a:pt x="1038225" y="2105025"/>
                </a:lnTo>
                <a:lnTo>
                  <a:pt x="923925" y="1952625"/>
                </a:lnTo>
                <a:lnTo>
                  <a:pt x="723900" y="1885950"/>
                </a:lnTo>
                <a:lnTo>
                  <a:pt x="495300" y="1809750"/>
                </a:lnTo>
                <a:lnTo>
                  <a:pt x="0" y="135255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08D8D6-C8B8-46D6-94B1-A421C0353094}"/>
              </a:ext>
            </a:extLst>
          </p:cNvPr>
          <p:cNvSpPr/>
          <p:nvPr/>
        </p:nvSpPr>
        <p:spPr>
          <a:xfrm>
            <a:off x="271693" y="1342340"/>
            <a:ext cx="367665" cy="2019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9EBB17B-C33A-47CA-9FD4-B1691E5C0F22}"/>
              </a:ext>
            </a:extLst>
          </p:cNvPr>
          <p:cNvSpPr txBox="1"/>
          <p:nvPr/>
        </p:nvSpPr>
        <p:spPr>
          <a:xfrm>
            <a:off x="794365" y="1274028"/>
            <a:ext cx="17924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Espace boisé classé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46ECA0E-5132-4BD6-8229-23AD8F61ADC2}"/>
              </a:ext>
            </a:extLst>
          </p:cNvPr>
          <p:cNvSpPr txBox="1"/>
          <p:nvPr/>
        </p:nvSpPr>
        <p:spPr>
          <a:xfrm>
            <a:off x="3811625" y="5721741"/>
            <a:ext cx="5540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>
                <a:solidFill>
                  <a:schemeClr val="bg2">
                    <a:lumMod val="75000"/>
                  </a:schemeClr>
                </a:solidFill>
              </a:rPr>
              <a:t>Les espaces boisés classés, extrait du PLUi Metz Métropole, 2024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EB63BB3-94B6-4B85-845A-76ED4A6E3526}"/>
              </a:ext>
            </a:extLst>
          </p:cNvPr>
          <p:cNvSpPr txBox="1"/>
          <p:nvPr/>
        </p:nvSpPr>
        <p:spPr>
          <a:xfrm>
            <a:off x="9079076" y="5440624"/>
            <a:ext cx="95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Source </a:t>
            </a:r>
            <a:endParaRPr lang="fr-FR" sz="1100" i="1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587BCB30-1AC5-4208-9335-E15A38E50481}"/>
              </a:ext>
            </a:extLst>
          </p:cNvPr>
          <p:cNvSpPr/>
          <p:nvPr/>
        </p:nvSpPr>
        <p:spPr>
          <a:xfrm>
            <a:off x="-59267" y="0"/>
            <a:ext cx="12251267" cy="650876"/>
          </a:xfrm>
          <a:prstGeom prst="roundRect">
            <a:avLst/>
          </a:prstGeom>
          <a:solidFill>
            <a:srgbClr val="87A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/>
              <a:t>Aspects réglementaires au titre du PLUi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B22FB1DB-6778-4DC1-B87A-11F45EF5D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0369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2641DFB-4589-4477-90A3-F6163A05BB68}"/>
              </a:ext>
            </a:extLst>
          </p:cNvPr>
          <p:cNvSpPr/>
          <p:nvPr/>
        </p:nvSpPr>
        <p:spPr>
          <a:xfrm>
            <a:off x="0" y="6357668"/>
            <a:ext cx="12192000" cy="500331"/>
          </a:xfrm>
          <a:prstGeom prst="rect">
            <a:avLst/>
          </a:prstGeom>
          <a:solidFill>
            <a:srgbClr val="87A896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60A9BB-C722-4EA4-B5FE-6FAA8755E3B6}"/>
              </a:ext>
            </a:extLst>
          </p:cNvPr>
          <p:cNvSpPr txBox="1"/>
          <p:nvPr/>
        </p:nvSpPr>
        <p:spPr>
          <a:xfrm>
            <a:off x="1187370" y="6438556"/>
            <a:ext cx="10665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chemeClr val="bg2">
                    <a:lumMod val="25000"/>
                  </a:schemeClr>
                </a:solidFill>
              </a:rPr>
              <a:t>Direction du Patrimoine Immobilier – Sous Direction Prospective et Stratégie Immobilière</a:t>
            </a:r>
          </a:p>
        </p:txBody>
      </p:sp>
      <p:pic>
        <p:nvPicPr>
          <p:cNvPr id="7" name="Picture 2" descr="Fichier:Logo Université de Lorraine.svg — Wikipédia">
            <a:extLst>
              <a:ext uri="{FF2B5EF4-FFF2-40B4-BE49-F238E27FC236}">
                <a16:creationId xmlns:a16="http://schemas.microsoft.com/office/drawing/2014/main" id="{AC8EEB44-3AB4-4D6A-AC5E-29F6402CF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114" y="6438556"/>
            <a:ext cx="974256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8023413-230D-4830-A98F-9ACDEBB965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9944" y="926371"/>
            <a:ext cx="6325213" cy="4500368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C85F2A3-4602-4E84-9F55-B64B52C3A81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775" y="926371"/>
            <a:ext cx="2447863" cy="105364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4A53FC30-8D63-4985-A990-6FCAC22DF3CA}"/>
              </a:ext>
            </a:extLst>
          </p:cNvPr>
          <p:cNvSpPr/>
          <p:nvPr/>
        </p:nvSpPr>
        <p:spPr>
          <a:xfrm>
            <a:off x="8667750" y="966982"/>
            <a:ext cx="2016288" cy="999420"/>
          </a:xfrm>
          <a:custGeom>
            <a:avLst/>
            <a:gdLst>
              <a:gd name="connsiteX0" fmla="*/ 0 w 1981200"/>
              <a:gd name="connsiteY0" fmla="*/ 581025 h 895350"/>
              <a:gd name="connsiteX1" fmla="*/ 238125 w 1981200"/>
              <a:gd name="connsiteY1" fmla="*/ 419100 h 895350"/>
              <a:gd name="connsiteX2" fmla="*/ 419100 w 1981200"/>
              <a:gd name="connsiteY2" fmla="*/ 342900 h 895350"/>
              <a:gd name="connsiteX3" fmla="*/ 619125 w 1981200"/>
              <a:gd name="connsiteY3" fmla="*/ 276225 h 895350"/>
              <a:gd name="connsiteX4" fmla="*/ 809625 w 1981200"/>
              <a:gd name="connsiteY4" fmla="*/ 190500 h 895350"/>
              <a:gd name="connsiteX5" fmla="*/ 1000125 w 1981200"/>
              <a:gd name="connsiteY5" fmla="*/ 114300 h 895350"/>
              <a:gd name="connsiteX6" fmla="*/ 1257300 w 1981200"/>
              <a:gd name="connsiteY6" fmla="*/ 85725 h 895350"/>
              <a:gd name="connsiteX7" fmla="*/ 1438275 w 1981200"/>
              <a:gd name="connsiteY7" fmla="*/ 0 h 895350"/>
              <a:gd name="connsiteX8" fmla="*/ 1571625 w 1981200"/>
              <a:gd name="connsiteY8" fmla="*/ 0 h 895350"/>
              <a:gd name="connsiteX9" fmla="*/ 1657350 w 1981200"/>
              <a:gd name="connsiteY9" fmla="*/ 133350 h 895350"/>
              <a:gd name="connsiteX10" fmla="*/ 1657350 w 1981200"/>
              <a:gd name="connsiteY10" fmla="*/ 276225 h 895350"/>
              <a:gd name="connsiteX11" fmla="*/ 1685925 w 1981200"/>
              <a:gd name="connsiteY11" fmla="*/ 390525 h 895350"/>
              <a:gd name="connsiteX12" fmla="*/ 1752600 w 1981200"/>
              <a:gd name="connsiteY12" fmla="*/ 457200 h 895350"/>
              <a:gd name="connsiteX13" fmla="*/ 1790700 w 1981200"/>
              <a:gd name="connsiteY13" fmla="*/ 504825 h 895350"/>
              <a:gd name="connsiteX14" fmla="*/ 1895475 w 1981200"/>
              <a:gd name="connsiteY14" fmla="*/ 571500 h 895350"/>
              <a:gd name="connsiteX15" fmla="*/ 1981200 w 1981200"/>
              <a:gd name="connsiteY15" fmla="*/ 647700 h 895350"/>
              <a:gd name="connsiteX16" fmla="*/ 1885950 w 1981200"/>
              <a:gd name="connsiteY16" fmla="*/ 866775 h 895350"/>
              <a:gd name="connsiteX17" fmla="*/ 1781175 w 1981200"/>
              <a:gd name="connsiteY17" fmla="*/ 895350 h 895350"/>
              <a:gd name="connsiteX18" fmla="*/ 1562100 w 1981200"/>
              <a:gd name="connsiteY18" fmla="*/ 885825 h 895350"/>
              <a:gd name="connsiteX19" fmla="*/ 1400175 w 1981200"/>
              <a:gd name="connsiteY19" fmla="*/ 800100 h 895350"/>
              <a:gd name="connsiteX20" fmla="*/ 1238250 w 1981200"/>
              <a:gd name="connsiteY20" fmla="*/ 695325 h 895350"/>
              <a:gd name="connsiteX21" fmla="*/ 1095375 w 1981200"/>
              <a:gd name="connsiteY21" fmla="*/ 685800 h 895350"/>
              <a:gd name="connsiteX22" fmla="*/ 981075 w 1981200"/>
              <a:gd name="connsiteY22" fmla="*/ 685800 h 895350"/>
              <a:gd name="connsiteX23" fmla="*/ 819150 w 1981200"/>
              <a:gd name="connsiteY23" fmla="*/ 685800 h 895350"/>
              <a:gd name="connsiteX24" fmla="*/ 676275 w 1981200"/>
              <a:gd name="connsiteY24" fmla="*/ 790575 h 895350"/>
              <a:gd name="connsiteX25" fmla="*/ 504825 w 1981200"/>
              <a:gd name="connsiteY25" fmla="*/ 828675 h 895350"/>
              <a:gd name="connsiteX26" fmla="*/ 266700 w 1981200"/>
              <a:gd name="connsiteY26" fmla="*/ 733425 h 895350"/>
              <a:gd name="connsiteX27" fmla="*/ 123825 w 1981200"/>
              <a:gd name="connsiteY27" fmla="*/ 666750 h 895350"/>
              <a:gd name="connsiteX28" fmla="*/ 0 w 1981200"/>
              <a:gd name="connsiteY28" fmla="*/ 647700 h 895350"/>
              <a:gd name="connsiteX29" fmla="*/ 0 w 1981200"/>
              <a:gd name="connsiteY29" fmla="*/ 581025 h 89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81200" h="895350">
                <a:moveTo>
                  <a:pt x="0" y="581025"/>
                </a:moveTo>
                <a:lnTo>
                  <a:pt x="238125" y="419100"/>
                </a:lnTo>
                <a:lnTo>
                  <a:pt x="419100" y="342900"/>
                </a:lnTo>
                <a:lnTo>
                  <a:pt x="619125" y="276225"/>
                </a:lnTo>
                <a:lnTo>
                  <a:pt x="809625" y="190500"/>
                </a:lnTo>
                <a:lnTo>
                  <a:pt x="1000125" y="114300"/>
                </a:lnTo>
                <a:lnTo>
                  <a:pt x="1257300" y="85725"/>
                </a:lnTo>
                <a:lnTo>
                  <a:pt x="1438275" y="0"/>
                </a:lnTo>
                <a:lnTo>
                  <a:pt x="1571625" y="0"/>
                </a:lnTo>
                <a:lnTo>
                  <a:pt x="1657350" y="133350"/>
                </a:lnTo>
                <a:lnTo>
                  <a:pt x="1657350" y="276225"/>
                </a:lnTo>
                <a:lnTo>
                  <a:pt x="1685925" y="390525"/>
                </a:lnTo>
                <a:lnTo>
                  <a:pt x="1752600" y="457200"/>
                </a:lnTo>
                <a:lnTo>
                  <a:pt x="1790700" y="504825"/>
                </a:lnTo>
                <a:lnTo>
                  <a:pt x="1895475" y="571500"/>
                </a:lnTo>
                <a:lnTo>
                  <a:pt x="1981200" y="647700"/>
                </a:lnTo>
                <a:lnTo>
                  <a:pt x="1885950" y="866775"/>
                </a:lnTo>
                <a:lnTo>
                  <a:pt x="1781175" y="895350"/>
                </a:lnTo>
                <a:lnTo>
                  <a:pt x="1562100" y="885825"/>
                </a:lnTo>
                <a:lnTo>
                  <a:pt x="1400175" y="800100"/>
                </a:lnTo>
                <a:lnTo>
                  <a:pt x="1238250" y="695325"/>
                </a:lnTo>
                <a:lnTo>
                  <a:pt x="1095375" y="685800"/>
                </a:lnTo>
                <a:lnTo>
                  <a:pt x="981075" y="685800"/>
                </a:lnTo>
                <a:lnTo>
                  <a:pt x="819150" y="685800"/>
                </a:lnTo>
                <a:lnTo>
                  <a:pt x="676275" y="790575"/>
                </a:lnTo>
                <a:lnTo>
                  <a:pt x="504825" y="828675"/>
                </a:lnTo>
                <a:lnTo>
                  <a:pt x="266700" y="733425"/>
                </a:lnTo>
                <a:lnTo>
                  <a:pt x="123825" y="666750"/>
                </a:lnTo>
                <a:lnTo>
                  <a:pt x="0" y="647700"/>
                </a:lnTo>
                <a:lnTo>
                  <a:pt x="0" y="581025"/>
                </a:lnTo>
                <a:close/>
              </a:path>
            </a:pathLst>
          </a:cu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49142B-F966-420E-9A8E-9C6CA1A2B511}"/>
              </a:ext>
            </a:extLst>
          </p:cNvPr>
          <p:cNvSpPr/>
          <p:nvPr/>
        </p:nvSpPr>
        <p:spPr>
          <a:xfrm>
            <a:off x="10006013" y="1581804"/>
            <a:ext cx="678025" cy="332721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E5EBBD85-F65B-4D51-AB58-12741E315E5A}"/>
              </a:ext>
            </a:extLst>
          </p:cNvPr>
          <p:cNvSpPr/>
          <p:nvPr/>
        </p:nvSpPr>
        <p:spPr>
          <a:xfrm>
            <a:off x="3943350" y="2266950"/>
            <a:ext cx="5276850" cy="2705100"/>
          </a:xfrm>
          <a:custGeom>
            <a:avLst/>
            <a:gdLst>
              <a:gd name="connsiteX0" fmla="*/ 0 w 5276850"/>
              <a:gd name="connsiteY0" fmla="*/ 1352550 h 2705100"/>
              <a:gd name="connsiteX1" fmla="*/ 361950 w 5276850"/>
              <a:gd name="connsiteY1" fmla="*/ 752475 h 2705100"/>
              <a:gd name="connsiteX2" fmla="*/ 333375 w 5276850"/>
              <a:gd name="connsiteY2" fmla="*/ 438150 h 2705100"/>
              <a:gd name="connsiteX3" fmla="*/ 781050 w 5276850"/>
              <a:gd name="connsiteY3" fmla="*/ 0 h 2705100"/>
              <a:gd name="connsiteX4" fmla="*/ 4533900 w 5276850"/>
              <a:gd name="connsiteY4" fmla="*/ 2257425 h 2705100"/>
              <a:gd name="connsiteX5" fmla="*/ 4953000 w 5276850"/>
              <a:gd name="connsiteY5" fmla="*/ 1657350 h 2705100"/>
              <a:gd name="connsiteX6" fmla="*/ 5276850 w 5276850"/>
              <a:gd name="connsiteY6" fmla="*/ 1857375 h 2705100"/>
              <a:gd name="connsiteX7" fmla="*/ 4886325 w 5276850"/>
              <a:gd name="connsiteY7" fmla="*/ 2371725 h 2705100"/>
              <a:gd name="connsiteX8" fmla="*/ 4467225 w 5276850"/>
              <a:gd name="connsiteY8" fmla="*/ 2571750 h 2705100"/>
              <a:gd name="connsiteX9" fmla="*/ 4191000 w 5276850"/>
              <a:gd name="connsiteY9" fmla="*/ 2638425 h 2705100"/>
              <a:gd name="connsiteX10" fmla="*/ 4010025 w 5276850"/>
              <a:gd name="connsiteY10" fmla="*/ 2705100 h 2705100"/>
              <a:gd name="connsiteX11" fmla="*/ 4048125 w 5276850"/>
              <a:gd name="connsiteY11" fmla="*/ 2447925 h 2705100"/>
              <a:gd name="connsiteX12" fmla="*/ 3190875 w 5276850"/>
              <a:gd name="connsiteY12" fmla="*/ 2333625 h 2705100"/>
              <a:gd name="connsiteX13" fmla="*/ 2181225 w 5276850"/>
              <a:gd name="connsiteY13" fmla="*/ 1762125 h 2705100"/>
              <a:gd name="connsiteX14" fmla="*/ 1724025 w 5276850"/>
              <a:gd name="connsiteY14" fmla="*/ 2543175 h 2705100"/>
              <a:gd name="connsiteX15" fmla="*/ 1485900 w 5276850"/>
              <a:gd name="connsiteY15" fmla="*/ 2447925 h 2705100"/>
              <a:gd name="connsiteX16" fmla="*/ 1219200 w 5276850"/>
              <a:gd name="connsiteY16" fmla="*/ 2238375 h 2705100"/>
              <a:gd name="connsiteX17" fmla="*/ 1038225 w 5276850"/>
              <a:gd name="connsiteY17" fmla="*/ 2105025 h 2705100"/>
              <a:gd name="connsiteX18" fmla="*/ 923925 w 5276850"/>
              <a:gd name="connsiteY18" fmla="*/ 1952625 h 2705100"/>
              <a:gd name="connsiteX19" fmla="*/ 723900 w 5276850"/>
              <a:gd name="connsiteY19" fmla="*/ 1885950 h 2705100"/>
              <a:gd name="connsiteX20" fmla="*/ 495300 w 5276850"/>
              <a:gd name="connsiteY20" fmla="*/ 1809750 h 2705100"/>
              <a:gd name="connsiteX21" fmla="*/ 0 w 5276850"/>
              <a:gd name="connsiteY21" fmla="*/ 135255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76850" h="2705100">
                <a:moveTo>
                  <a:pt x="0" y="1352550"/>
                </a:moveTo>
                <a:lnTo>
                  <a:pt x="361950" y="752475"/>
                </a:lnTo>
                <a:lnTo>
                  <a:pt x="333375" y="438150"/>
                </a:lnTo>
                <a:lnTo>
                  <a:pt x="781050" y="0"/>
                </a:lnTo>
                <a:lnTo>
                  <a:pt x="4533900" y="2257425"/>
                </a:lnTo>
                <a:lnTo>
                  <a:pt x="4953000" y="1657350"/>
                </a:lnTo>
                <a:lnTo>
                  <a:pt x="5276850" y="1857375"/>
                </a:lnTo>
                <a:lnTo>
                  <a:pt x="4886325" y="2371725"/>
                </a:lnTo>
                <a:lnTo>
                  <a:pt x="4467225" y="2571750"/>
                </a:lnTo>
                <a:lnTo>
                  <a:pt x="4191000" y="2638425"/>
                </a:lnTo>
                <a:lnTo>
                  <a:pt x="4010025" y="2705100"/>
                </a:lnTo>
                <a:lnTo>
                  <a:pt x="4048125" y="2447925"/>
                </a:lnTo>
                <a:lnTo>
                  <a:pt x="3190875" y="2333625"/>
                </a:lnTo>
                <a:lnTo>
                  <a:pt x="2181225" y="1762125"/>
                </a:lnTo>
                <a:lnTo>
                  <a:pt x="1724025" y="2543175"/>
                </a:lnTo>
                <a:lnTo>
                  <a:pt x="1485900" y="2447925"/>
                </a:lnTo>
                <a:lnTo>
                  <a:pt x="1219200" y="2238375"/>
                </a:lnTo>
                <a:lnTo>
                  <a:pt x="1038225" y="2105025"/>
                </a:lnTo>
                <a:lnTo>
                  <a:pt x="923925" y="1952625"/>
                </a:lnTo>
                <a:lnTo>
                  <a:pt x="723900" y="1885950"/>
                </a:lnTo>
                <a:lnTo>
                  <a:pt x="495300" y="1809750"/>
                </a:lnTo>
                <a:lnTo>
                  <a:pt x="0" y="135255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08D8D6-C8B8-46D6-94B1-A421C0353094}"/>
              </a:ext>
            </a:extLst>
          </p:cNvPr>
          <p:cNvSpPr/>
          <p:nvPr/>
        </p:nvSpPr>
        <p:spPr>
          <a:xfrm>
            <a:off x="271693" y="1342340"/>
            <a:ext cx="367665" cy="2019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9EBB17B-C33A-47CA-9FD4-B1691E5C0F22}"/>
              </a:ext>
            </a:extLst>
          </p:cNvPr>
          <p:cNvSpPr txBox="1"/>
          <p:nvPr/>
        </p:nvSpPr>
        <p:spPr>
          <a:xfrm>
            <a:off x="820333" y="1304805"/>
            <a:ext cx="1396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Espace boisé classé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46ECA0E-5132-4BD6-8229-23AD8F61ADC2}"/>
              </a:ext>
            </a:extLst>
          </p:cNvPr>
          <p:cNvSpPr txBox="1"/>
          <p:nvPr/>
        </p:nvSpPr>
        <p:spPr>
          <a:xfrm>
            <a:off x="3811625" y="5835970"/>
            <a:ext cx="5540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>
                <a:solidFill>
                  <a:schemeClr val="bg2">
                    <a:lumMod val="75000"/>
                  </a:schemeClr>
                </a:solidFill>
              </a:rPr>
              <a:t>Les espaces boisés classés, extrait du PLUi Metz Métropole, 2024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EB63BB3-94B6-4B85-845A-76ED4A6E3526}"/>
              </a:ext>
            </a:extLst>
          </p:cNvPr>
          <p:cNvSpPr txBox="1"/>
          <p:nvPr/>
        </p:nvSpPr>
        <p:spPr>
          <a:xfrm>
            <a:off x="9079076" y="5440624"/>
            <a:ext cx="95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Source </a:t>
            </a:r>
            <a:endParaRPr lang="fr-FR" sz="1100" i="1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260677D-370F-4078-8720-0FC32422850C}"/>
              </a:ext>
            </a:extLst>
          </p:cNvPr>
          <p:cNvSpPr/>
          <p:nvPr/>
        </p:nvSpPr>
        <p:spPr>
          <a:xfrm>
            <a:off x="213114" y="926371"/>
            <a:ext cx="11639550" cy="4775863"/>
          </a:xfrm>
          <a:prstGeom prst="roundRect">
            <a:avLst/>
          </a:prstGeom>
          <a:solidFill>
            <a:srgbClr val="E2F0D9">
              <a:alpha val="8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>
                <a:solidFill>
                  <a:schemeClr val="tx1"/>
                </a:solidFill>
              </a:rPr>
              <a:t>Conformément à l'article R. 421-23 du Code de l’Urbanisme, et sauf exceptions mentionnées à l’article R421-23-2, les coupes et abattages d'arbres, ainsi que tous travaux ayant pour effet de modifier les espaces couverts par les prescriptions suivantes sont soumis à déclaration préalable. </a:t>
            </a:r>
          </a:p>
          <a:p>
            <a:pPr algn="ctr"/>
            <a:endParaRPr lang="fr-FR" i="1" dirty="0">
              <a:solidFill>
                <a:schemeClr val="tx1"/>
              </a:solidFill>
            </a:endParaRPr>
          </a:p>
          <a:p>
            <a:pPr algn="ctr"/>
            <a:r>
              <a:rPr lang="fr-FR" sz="2400" dirty="0">
                <a:solidFill>
                  <a:schemeClr val="tx1"/>
                </a:solidFill>
              </a:rPr>
              <a:t>Ce classement </a:t>
            </a:r>
            <a:r>
              <a:rPr lang="fr-FR" sz="2400" b="1" dirty="0">
                <a:solidFill>
                  <a:schemeClr val="tx1"/>
                </a:solidFill>
              </a:rPr>
              <a:t>interdit tout changement d’affectation ou tout mode d’occupation du sol de nature à compromettre la conservation, la protection ou la création de boisements. </a:t>
            </a:r>
            <a:r>
              <a:rPr lang="fr-FR" sz="2400" dirty="0">
                <a:solidFill>
                  <a:schemeClr val="tx1"/>
                </a:solidFill>
              </a:rPr>
              <a:t>Le classement en EBC entraîne le rejet de plein droit de toute demande d’autorisation de défrichement présentée au titre du Code Forestier.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07B6BCB-BB89-4ACF-B42D-B9226403273F}"/>
              </a:ext>
            </a:extLst>
          </p:cNvPr>
          <p:cNvSpPr txBox="1"/>
          <p:nvPr/>
        </p:nvSpPr>
        <p:spPr>
          <a:xfrm>
            <a:off x="6991351" y="4906864"/>
            <a:ext cx="4818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hlinkClick r:id="rId7"/>
              </a:rPr>
              <a:t>Source</a:t>
            </a:r>
            <a:r>
              <a:rPr lang="fr-FR" i="1" dirty="0"/>
              <a:t> : Règlement PLUi approuvé juin 2024, p30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358B4360-7644-4E4B-A0B7-81E1C1CAAFD7}"/>
              </a:ext>
            </a:extLst>
          </p:cNvPr>
          <p:cNvSpPr/>
          <p:nvPr/>
        </p:nvSpPr>
        <p:spPr>
          <a:xfrm>
            <a:off x="-59267" y="0"/>
            <a:ext cx="12251267" cy="650876"/>
          </a:xfrm>
          <a:prstGeom prst="roundRect">
            <a:avLst/>
          </a:prstGeom>
          <a:solidFill>
            <a:srgbClr val="87A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/>
              <a:t>Aspects réglementaires au titre du PLUi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6F83AA8-0F76-4B39-97D6-28754D3E7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168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5C1DE21E-CFE5-4AA4-BC6F-666B01AD16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501"/>
            <a:ext cx="12192000" cy="572615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2641DFB-4589-4477-90A3-F6163A05BB68}"/>
              </a:ext>
            </a:extLst>
          </p:cNvPr>
          <p:cNvSpPr/>
          <p:nvPr/>
        </p:nvSpPr>
        <p:spPr>
          <a:xfrm>
            <a:off x="0" y="6357668"/>
            <a:ext cx="12192000" cy="500331"/>
          </a:xfrm>
          <a:prstGeom prst="rect">
            <a:avLst/>
          </a:prstGeom>
          <a:solidFill>
            <a:srgbClr val="87A896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60A9BB-C722-4EA4-B5FE-6FAA8755E3B6}"/>
              </a:ext>
            </a:extLst>
          </p:cNvPr>
          <p:cNvSpPr txBox="1"/>
          <p:nvPr/>
        </p:nvSpPr>
        <p:spPr>
          <a:xfrm>
            <a:off x="1187370" y="6438556"/>
            <a:ext cx="10665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chemeClr val="bg2">
                    <a:lumMod val="25000"/>
                  </a:schemeClr>
                </a:solidFill>
              </a:rPr>
              <a:t>Direction du Patrimoine Immobilier – Sous Direction Prospective et Stratégie Immobilière</a:t>
            </a:r>
          </a:p>
        </p:txBody>
      </p:sp>
      <p:pic>
        <p:nvPicPr>
          <p:cNvPr id="7" name="Picture 2" descr="Fichier:Logo Université de Lorraine.svg — Wikipédia">
            <a:extLst>
              <a:ext uri="{FF2B5EF4-FFF2-40B4-BE49-F238E27FC236}">
                <a16:creationId xmlns:a16="http://schemas.microsoft.com/office/drawing/2014/main" id="{AC8EEB44-3AB4-4D6A-AC5E-29F6402CF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114" y="6438556"/>
            <a:ext cx="974256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146ECA0E-5132-4BD6-8229-23AD8F61ADC2}"/>
              </a:ext>
            </a:extLst>
          </p:cNvPr>
          <p:cNvSpPr txBox="1"/>
          <p:nvPr/>
        </p:nvSpPr>
        <p:spPr>
          <a:xfrm>
            <a:off x="6665686" y="878242"/>
            <a:ext cx="54468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http://atlas.patrimoines.culture.fr/atlas/trunk/</a:t>
            </a:r>
            <a:r>
              <a:rPr lang="fr-FR" sz="1600" i="1" dirty="0">
                <a:solidFill>
                  <a:schemeClr val="bg1">
                    <a:lumMod val="50000"/>
                  </a:schemeClr>
                </a:solidFill>
              </a:rPr>
              <a:t> - le 12/05/2025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358B4360-7644-4E4B-A0B7-81E1C1CAAFD7}"/>
              </a:ext>
            </a:extLst>
          </p:cNvPr>
          <p:cNvSpPr/>
          <p:nvPr/>
        </p:nvSpPr>
        <p:spPr>
          <a:xfrm>
            <a:off x="-59267" y="0"/>
            <a:ext cx="12251267" cy="650876"/>
          </a:xfrm>
          <a:prstGeom prst="roundRect">
            <a:avLst/>
          </a:prstGeom>
          <a:solidFill>
            <a:srgbClr val="87A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/>
              <a:t>Synthèse du contexte réglementaire du site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6F83AA8-0F76-4B39-97D6-28754D3E7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6022-BE07-4B54-BCE8-825903120785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91319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6604</TotalTime>
  <Words>458</Words>
  <Application>Microsoft Office PowerPoint</Application>
  <PresentationFormat>Grand écran</PresentationFormat>
  <Paragraphs>53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Campus de Saulcy  Patrimoine Immobilier de l’Université de Lorraine  16 Mai 2024</dc:title>
  <dc:creator>Baharehsadat Hashemi</dc:creator>
  <cp:lastModifiedBy>Guillaume Dreydemy</cp:lastModifiedBy>
  <cp:revision>589</cp:revision>
  <cp:lastPrinted>2024-06-24T10:41:49Z</cp:lastPrinted>
  <dcterms:created xsi:type="dcterms:W3CDTF">2024-04-11T12:19:14Z</dcterms:created>
  <dcterms:modified xsi:type="dcterms:W3CDTF">2025-05-27T08:38:15Z</dcterms:modified>
</cp:coreProperties>
</file>